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43"/>
  </p:notesMasterIdLst>
  <p:sldIdLst>
    <p:sldId id="256" r:id="rId2"/>
    <p:sldId id="324" r:id="rId3"/>
    <p:sldId id="257" r:id="rId4"/>
    <p:sldId id="259" r:id="rId5"/>
    <p:sldId id="260" r:id="rId6"/>
    <p:sldId id="264" r:id="rId7"/>
    <p:sldId id="265" r:id="rId8"/>
    <p:sldId id="331" r:id="rId9"/>
    <p:sldId id="333" r:id="rId10"/>
    <p:sldId id="334" r:id="rId11"/>
    <p:sldId id="274" r:id="rId12"/>
    <p:sldId id="312" r:id="rId13"/>
    <p:sldId id="311" r:id="rId14"/>
    <p:sldId id="313" r:id="rId15"/>
    <p:sldId id="267" r:id="rId16"/>
    <p:sldId id="268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290" r:id="rId27"/>
    <p:sldId id="292" r:id="rId28"/>
    <p:sldId id="323" r:id="rId29"/>
    <p:sldId id="294" r:id="rId30"/>
    <p:sldId id="296" r:id="rId31"/>
    <p:sldId id="298" r:id="rId32"/>
    <p:sldId id="326" r:id="rId33"/>
    <p:sldId id="327" r:id="rId34"/>
    <p:sldId id="328" r:id="rId35"/>
    <p:sldId id="329" r:id="rId36"/>
    <p:sldId id="330" r:id="rId37"/>
    <p:sldId id="301" r:id="rId38"/>
    <p:sldId id="302" r:id="rId39"/>
    <p:sldId id="304" r:id="rId40"/>
    <p:sldId id="335" r:id="rId41"/>
    <p:sldId id="336" r:id="rId42"/>
  </p:sldIdLst>
  <p:sldSz cx="9144000" cy="6858000" type="screen4x3"/>
  <p:notesSz cx="6888163" cy="10021888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TH Charm of AU" panose="020B0500040200020003" pitchFamily="34" charset="-34"/>
      <p:regular r:id="rId48"/>
    </p:embeddedFont>
    <p:embeddedFont>
      <p:font typeface="TH SarabunPSK" panose="020B0500040200020003" pitchFamily="34" charset="-34"/>
      <p:regular r:id="rId49"/>
      <p:bold r:id="rId50"/>
      <p:italic r:id="rId51"/>
      <p:boldItalic r:id="rId52"/>
    </p:embeddedFont>
    <p:embeddedFont>
      <p:font typeface="Tw Cen MT" panose="020B0602020104020603" pitchFamily="34" charset="0"/>
      <p:regular r:id="rId53"/>
      <p:bold r:id="rId54"/>
      <p:italic r:id="rId55"/>
      <p:boldItalic r:id="rId5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(ส่วนที่ไม่มีชื่อ)" id="{2B90CF82-C09F-48B7-AFD8-7446D121CFD1}">
          <p14:sldIdLst>
            <p14:sldId id="256"/>
            <p14:sldId id="324"/>
            <p14:sldId id="257"/>
            <p14:sldId id="259"/>
            <p14:sldId id="260"/>
            <p14:sldId id="264"/>
            <p14:sldId id="265"/>
            <p14:sldId id="331"/>
            <p14:sldId id="333"/>
            <p14:sldId id="334"/>
            <p14:sldId id="274"/>
            <p14:sldId id="312"/>
            <p14:sldId id="311"/>
            <p14:sldId id="313"/>
            <p14:sldId id="267"/>
            <p14:sldId id="268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290"/>
            <p14:sldId id="292"/>
            <p14:sldId id="323"/>
            <p14:sldId id="294"/>
            <p14:sldId id="296"/>
            <p14:sldId id="298"/>
            <p14:sldId id="326"/>
            <p14:sldId id="327"/>
            <p14:sldId id="328"/>
            <p14:sldId id="329"/>
            <p14:sldId id="330"/>
            <p14:sldId id="301"/>
            <p14:sldId id="302"/>
            <p14:sldId id="304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C" initials="M" lastIdx="1" clrIdx="0">
    <p:extLst>
      <p:ext uri="{19B8F6BF-5375-455C-9EA6-DF929625EA0E}">
        <p15:presenceInfo xmlns:p15="http://schemas.microsoft.com/office/powerpoint/2012/main" userId="MS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B79"/>
    <a:srgbClr val="1F4068"/>
    <a:srgbClr val="E6E6E6"/>
    <a:srgbClr val="59A86C"/>
    <a:srgbClr val="EBCF11"/>
    <a:srgbClr val="203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4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509C4-0EDD-4488-AD1E-CD8CE9068C57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8635E7BE-3083-4BB1-A759-208980E2A795}">
      <dgm:prSet phldrT="[ข้อความ]"/>
      <dgm:spPr/>
      <dgm:t>
        <a:bodyPr/>
        <a:lstStyle/>
        <a:p>
          <a:r>
            <a:rPr lang="th-TH" dirty="0"/>
            <a:t>ขี้เถ้า</a:t>
          </a:r>
        </a:p>
      </dgm:t>
    </dgm:pt>
    <dgm:pt modelId="{C23739AA-8CB7-4D5B-BC12-95039904B4C1}" type="parTrans" cxnId="{BB704EAB-D9A4-4B90-BCC9-3C6E6AB065FA}">
      <dgm:prSet/>
      <dgm:spPr/>
      <dgm:t>
        <a:bodyPr/>
        <a:lstStyle/>
        <a:p>
          <a:endParaRPr lang="th-TH"/>
        </a:p>
      </dgm:t>
    </dgm:pt>
    <dgm:pt modelId="{5A31B572-CAF5-45A1-BBC0-F8E79BE50591}" type="sibTrans" cxnId="{BB704EAB-D9A4-4B90-BCC9-3C6E6AB065FA}">
      <dgm:prSet/>
      <dgm:spPr/>
      <dgm:t>
        <a:bodyPr/>
        <a:lstStyle/>
        <a:p>
          <a:endParaRPr lang="th-TH"/>
        </a:p>
      </dgm:t>
    </dgm:pt>
    <dgm:pt modelId="{BB35781D-4C1B-43FA-B805-10A4153D2324}" type="pres">
      <dgm:prSet presAssocID="{E80509C4-0EDD-4488-AD1E-CD8CE9068C57}" presName="linearFlow" presStyleCnt="0">
        <dgm:presLayoutVars>
          <dgm:dir/>
          <dgm:resizeHandles val="exact"/>
        </dgm:presLayoutVars>
      </dgm:prSet>
      <dgm:spPr/>
    </dgm:pt>
    <dgm:pt modelId="{10277EA8-DDCB-455E-98A6-2FC6C9226E52}" type="pres">
      <dgm:prSet presAssocID="{8635E7BE-3083-4BB1-A759-208980E2A795}" presName="composite" presStyleCnt="0"/>
      <dgm:spPr/>
    </dgm:pt>
    <dgm:pt modelId="{AE642F6A-2676-402E-B96A-AC18CA75D7A1}" type="pres">
      <dgm:prSet presAssocID="{8635E7BE-3083-4BB1-A759-208980E2A795}" presName="imgShp" presStyleLbl="fgImgPlace1" presStyleIdx="0" presStyleCnt="1" custScaleX="54791" custScaleY="54791" custLinFactNeighborX="97548" custLinFactNeighborY="-2816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386FC55-0E2D-4F26-A487-81824A5B5966}" type="pres">
      <dgm:prSet presAssocID="{8635E7BE-3083-4BB1-A759-208980E2A795}" presName="txShp" presStyleLbl="node1" presStyleIdx="0" presStyleCnt="1" custScaleX="57804" custScaleY="33277" custLinFactNeighborX="94863" custLinFactNeighborY="-27395">
        <dgm:presLayoutVars>
          <dgm:bulletEnabled val="1"/>
        </dgm:presLayoutVars>
      </dgm:prSet>
      <dgm:spPr/>
    </dgm:pt>
  </dgm:ptLst>
  <dgm:cxnLst>
    <dgm:cxn modelId="{B8E29D04-0D80-440B-B718-6CA94B1F34C6}" type="presOf" srcId="{E80509C4-0EDD-4488-AD1E-CD8CE9068C57}" destId="{BB35781D-4C1B-43FA-B805-10A4153D2324}" srcOrd="0" destOrd="0" presId="urn:microsoft.com/office/officeart/2005/8/layout/vList3"/>
    <dgm:cxn modelId="{BB704EAB-D9A4-4B90-BCC9-3C6E6AB065FA}" srcId="{E80509C4-0EDD-4488-AD1E-CD8CE9068C57}" destId="{8635E7BE-3083-4BB1-A759-208980E2A795}" srcOrd="0" destOrd="0" parTransId="{C23739AA-8CB7-4D5B-BC12-95039904B4C1}" sibTransId="{5A31B572-CAF5-45A1-BBC0-F8E79BE50591}"/>
    <dgm:cxn modelId="{641008C6-A964-467A-BF31-E03C80749905}" type="presOf" srcId="{8635E7BE-3083-4BB1-A759-208980E2A795}" destId="{2386FC55-0E2D-4F26-A487-81824A5B5966}" srcOrd="0" destOrd="0" presId="urn:microsoft.com/office/officeart/2005/8/layout/vList3"/>
    <dgm:cxn modelId="{0D5CDAC9-ADD0-4058-B4C7-84E36A94330C}" type="presParOf" srcId="{BB35781D-4C1B-43FA-B805-10A4153D2324}" destId="{10277EA8-DDCB-455E-98A6-2FC6C9226E52}" srcOrd="0" destOrd="0" presId="urn:microsoft.com/office/officeart/2005/8/layout/vList3"/>
    <dgm:cxn modelId="{46524091-965E-4E33-AAC7-EBAF2EEBF93E}" type="presParOf" srcId="{10277EA8-DDCB-455E-98A6-2FC6C9226E52}" destId="{AE642F6A-2676-402E-B96A-AC18CA75D7A1}" srcOrd="0" destOrd="0" presId="urn:microsoft.com/office/officeart/2005/8/layout/vList3"/>
    <dgm:cxn modelId="{AD0B3FFC-3446-4B50-91D0-0994D99BC4A4}" type="presParOf" srcId="{10277EA8-DDCB-455E-98A6-2FC6C9226E52}" destId="{2386FC55-0E2D-4F26-A487-81824A5B596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9D5C-072C-42FB-B46D-79D05DEE7B46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8F363532-EC3C-426A-9B8F-BA7231F3B959}">
      <dgm:prSet phldrT="[ข้อความ]" custT="1"/>
      <dgm:spPr/>
      <dgm:t>
        <a:bodyPr/>
        <a:lstStyle/>
        <a:p>
          <a:pPr algn="l"/>
          <a:r>
            <a:rPr lang="th-TH" sz="2800" dirty="0"/>
            <a:t>มะกรูด</a:t>
          </a:r>
        </a:p>
      </dgm:t>
    </dgm:pt>
    <dgm:pt modelId="{75C72ED7-C825-4B09-928A-2EF7DBC42EB7}" type="parTrans" cxnId="{DBCE8EA4-DB47-41CA-B01B-0D8BA8BE66CF}">
      <dgm:prSet/>
      <dgm:spPr/>
      <dgm:t>
        <a:bodyPr/>
        <a:lstStyle/>
        <a:p>
          <a:endParaRPr lang="th-TH"/>
        </a:p>
      </dgm:t>
    </dgm:pt>
    <dgm:pt modelId="{08D8CAFD-F765-42B3-8914-ABE798D5D798}" type="sibTrans" cxnId="{DBCE8EA4-DB47-41CA-B01B-0D8BA8BE66CF}">
      <dgm:prSet/>
      <dgm:spPr/>
      <dgm:t>
        <a:bodyPr/>
        <a:lstStyle/>
        <a:p>
          <a:endParaRPr lang="th-TH"/>
        </a:p>
      </dgm:t>
    </dgm:pt>
    <dgm:pt modelId="{74A9A57F-B3F4-4A3A-BEF0-95A8F5773E3E}" type="pres">
      <dgm:prSet presAssocID="{E0319D5C-072C-42FB-B46D-79D05DEE7B46}" presName="linearFlow" presStyleCnt="0">
        <dgm:presLayoutVars>
          <dgm:dir/>
          <dgm:resizeHandles val="exact"/>
        </dgm:presLayoutVars>
      </dgm:prSet>
      <dgm:spPr/>
    </dgm:pt>
    <dgm:pt modelId="{3147BA29-13DE-4B60-9011-B72DE26A4FCA}" type="pres">
      <dgm:prSet presAssocID="{8F363532-EC3C-426A-9B8F-BA7231F3B959}" presName="composite" presStyleCnt="0"/>
      <dgm:spPr/>
    </dgm:pt>
    <dgm:pt modelId="{8A9A408A-16CB-4A97-A6D2-73E73E4D711A}" type="pres">
      <dgm:prSet presAssocID="{8F363532-EC3C-426A-9B8F-BA7231F3B959}" presName="imgShp" presStyleLbl="fgImgPlace1" presStyleIdx="0" presStyleCnt="1" custScaleX="41623" custScaleY="42991" custLinFactNeighborX="93328" custLinFactNeighborY="289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86370E3C-992C-4FC2-8CD6-AA59700E9C09}" type="pres">
      <dgm:prSet presAssocID="{8F363532-EC3C-426A-9B8F-BA7231F3B959}" presName="txShp" presStyleLbl="node1" presStyleIdx="0" presStyleCnt="1" custScaleX="52153" custScaleY="24637" custLinFactNeighborX="14118" custLinFactNeighborY="25903">
        <dgm:presLayoutVars>
          <dgm:bulletEnabled val="1"/>
        </dgm:presLayoutVars>
      </dgm:prSet>
      <dgm:spPr/>
    </dgm:pt>
  </dgm:ptLst>
  <dgm:cxnLst>
    <dgm:cxn modelId="{241E100A-AFE8-40F2-8329-BFD44ED1CE6F}" type="presOf" srcId="{E0319D5C-072C-42FB-B46D-79D05DEE7B46}" destId="{74A9A57F-B3F4-4A3A-BEF0-95A8F5773E3E}" srcOrd="0" destOrd="0" presId="urn:microsoft.com/office/officeart/2005/8/layout/vList3"/>
    <dgm:cxn modelId="{C4E1EA0A-73A1-4895-9287-3850401C7CD5}" type="presOf" srcId="{8F363532-EC3C-426A-9B8F-BA7231F3B959}" destId="{86370E3C-992C-4FC2-8CD6-AA59700E9C09}" srcOrd="0" destOrd="0" presId="urn:microsoft.com/office/officeart/2005/8/layout/vList3"/>
    <dgm:cxn modelId="{DBCE8EA4-DB47-41CA-B01B-0D8BA8BE66CF}" srcId="{E0319D5C-072C-42FB-B46D-79D05DEE7B46}" destId="{8F363532-EC3C-426A-9B8F-BA7231F3B959}" srcOrd="0" destOrd="0" parTransId="{75C72ED7-C825-4B09-928A-2EF7DBC42EB7}" sibTransId="{08D8CAFD-F765-42B3-8914-ABE798D5D798}"/>
    <dgm:cxn modelId="{77E41586-2C78-43F1-8520-58C134747DC4}" type="presParOf" srcId="{74A9A57F-B3F4-4A3A-BEF0-95A8F5773E3E}" destId="{3147BA29-13DE-4B60-9011-B72DE26A4FCA}" srcOrd="0" destOrd="0" presId="urn:microsoft.com/office/officeart/2005/8/layout/vList3"/>
    <dgm:cxn modelId="{2157D19D-3ACE-4F3C-9950-CE038B4BA30D}" type="presParOf" srcId="{3147BA29-13DE-4B60-9011-B72DE26A4FCA}" destId="{8A9A408A-16CB-4A97-A6D2-73E73E4D711A}" srcOrd="0" destOrd="0" presId="urn:microsoft.com/office/officeart/2005/8/layout/vList3"/>
    <dgm:cxn modelId="{A298243D-93A4-4BE9-923A-0CF449694856}" type="presParOf" srcId="{3147BA29-13DE-4B60-9011-B72DE26A4FCA}" destId="{86370E3C-992C-4FC2-8CD6-AA59700E9C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6FC55-0E2D-4F26-A487-81824A5B5966}">
      <dsp:nvSpPr>
        <dsp:cNvPr id="0" name=""/>
        <dsp:cNvSpPr/>
      </dsp:nvSpPr>
      <dsp:spPr>
        <a:xfrm rot="10800000">
          <a:off x="3248446" y="1860025"/>
          <a:ext cx="2028403" cy="58825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9526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ขี้เถ้า</a:t>
          </a:r>
        </a:p>
      </dsp:txBody>
      <dsp:txXfrm rot="10800000">
        <a:off x="3395509" y="1860025"/>
        <a:ext cx="1881340" cy="588252"/>
      </dsp:txXfrm>
    </dsp:sp>
    <dsp:sp modelId="{AE642F6A-2676-402E-B96A-AC18CA75D7A1}">
      <dsp:nvSpPr>
        <dsp:cNvPr id="0" name=""/>
        <dsp:cNvSpPr/>
      </dsp:nvSpPr>
      <dsp:spPr>
        <a:xfrm>
          <a:off x="2736306" y="1656186"/>
          <a:ext cx="968565" cy="96856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70E3C-992C-4FC2-8CD6-AA59700E9C09}">
      <dsp:nvSpPr>
        <dsp:cNvPr id="0" name=""/>
        <dsp:cNvSpPr/>
      </dsp:nvSpPr>
      <dsp:spPr>
        <a:xfrm rot="10800000">
          <a:off x="3744395" y="2304247"/>
          <a:ext cx="2428025" cy="57724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3199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มะกรูด</a:t>
          </a:r>
        </a:p>
      </dsp:txBody>
      <dsp:txXfrm rot="10800000">
        <a:off x="3888706" y="2304247"/>
        <a:ext cx="2283714" cy="577245"/>
      </dsp:txXfrm>
    </dsp:sp>
    <dsp:sp modelId="{8A9A408A-16CB-4A97-A6D2-73E73E4D711A}">
      <dsp:nvSpPr>
        <dsp:cNvPr id="0" name=""/>
        <dsp:cNvSpPr/>
      </dsp:nvSpPr>
      <dsp:spPr>
        <a:xfrm>
          <a:off x="3672406" y="2160246"/>
          <a:ext cx="975228" cy="10072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D83428DC-B218-4480-830C-DC375263A016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67655E13-8937-4FDC-B050-2E64E0B7D5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88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AF59-E483-4FC7-92D8-8A98A23A0757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48D6-3204-4ED3-8B8D-CF090FCA7B86}" type="slidenum">
              <a:rPr lang="th-TH" smtClean="0"/>
              <a:t>‹#›</a:t>
            </a:fld>
            <a:endParaRPr lang="th-TH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AF59-E483-4FC7-92D8-8A98A23A0757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48D6-3204-4ED3-8B8D-CF090FCA7B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AF59-E483-4FC7-92D8-8A98A23A0757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48D6-3204-4ED3-8B8D-CF090FCA7B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AF59-E483-4FC7-92D8-8A98A23A0757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48D6-3204-4ED3-8B8D-CF090FCA7B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AF59-E483-4FC7-92D8-8A98A23A0757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48D6-3204-4ED3-8B8D-CF090FCA7B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AF59-E483-4FC7-92D8-8A98A23A0757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48D6-3204-4ED3-8B8D-CF090FCA7B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AF59-E483-4FC7-92D8-8A98A23A0757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48D6-3204-4ED3-8B8D-CF090FCA7B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AF59-E483-4FC7-92D8-8A98A23A0757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48D6-3204-4ED3-8B8D-CF090FCA7B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AF59-E483-4FC7-92D8-8A98A23A0757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48D6-3204-4ED3-8B8D-CF090FCA7B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AF59-E483-4FC7-92D8-8A98A23A0757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48D6-3204-4ED3-8B8D-CF090FCA7B86}" type="slidenum">
              <a:rPr lang="th-TH" smtClean="0"/>
              <a:t>‹#›</a:t>
            </a:fld>
            <a:endParaRPr lang="th-TH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AF59-E483-4FC7-92D8-8A98A23A0757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48D6-3204-4ED3-8B8D-CF090FCA7B86}" type="slidenum">
              <a:rPr lang="th-TH" smtClean="0"/>
              <a:t>‹#›</a:t>
            </a:fld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70">
              <a:srgbClr val="E6E6E6"/>
            </a:gs>
            <a:gs pos="67000">
              <a:srgbClr val="59A86C"/>
            </a:gs>
            <a:gs pos="31000">
              <a:srgbClr val="EBCF11"/>
            </a:gs>
            <a:gs pos="100000">
              <a:srgbClr val="203E6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5C0AF59-E483-4FC7-92D8-8A98A23A0757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9948D6-3204-4ED3-8B8D-CF090FCA7B86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70">
              <a:srgbClr val="E6E6E6"/>
            </a:gs>
            <a:gs pos="63000">
              <a:srgbClr val="EBDB79"/>
            </a:gs>
            <a:gs pos="100000">
              <a:srgbClr val="203E67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โครงงานวิทยาศาสตร์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น้ำยาล้างจานจากขี้เถ้า</a:t>
            </a: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983371145"/>
              </p:ext>
            </p:extLst>
          </p:nvPr>
        </p:nvGraphicFramePr>
        <p:xfrm>
          <a:off x="3707904" y="2708920"/>
          <a:ext cx="5276850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4238955339"/>
              </p:ext>
            </p:extLst>
          </p:nvPr>
        </p:nvGraphicFramePr>
        <p:xfrm>
          <a:off x="2771800" y="3284984"/>
          <a:ext cx="7000875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9100646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นิยามเชิงปฏิบัติการ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การทดสอบความสะอาดของภาชนะ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การสังเกตคราบสกปรกและกลิ่นตกค้าง และการทดสอบความมันหรือปริมาณไขมันที่พบบนภาชนะ โดยทดสอบได้จากการนำกระดาษไปสัมผัสกับภาชนะ หากมีไขมันหรือภาชนะยังมีความมัน กระดาษจะโปร่งแสง</a:t>
            </a:r>
          </a:p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เชื้อโคลิฟอร์ม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โคลิฟอร์มแบคทีเรีย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coliform bacteria count)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โดยปริมาณของโคลิฟอร์มแบคทีเรียใช้เป็นดัชนีชี้สุขาภิบาลอาหารและน้ำ การพบเชื้อ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โคลิฟอร์มแบคทีเรียในอาหารและน้ำปริมาณมาก บ่งชี้ถึงความไม่สะอาด ไม่ถูกสุขลักษณะ อาจมีการปนเปื้อนของอุจจาระของคน หรือสัตว์เลือดอุ่น มีบทบาทสำคัญกับการเสื่อมเสียของอาหาร สามารถวัดปริมาณของเชื้อโคลิฟอร์มในภาชนะได้จากชุดทดสอบโคลิฟอร์มขั้นต้น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SI-2)</a:t>
            </a:r>
          </a:p>
        </p:txBody>
      </p:sp>
    </p:spTree>
    <p:extLst>
      <p:ext uri="{BB962C8B-B14F-4D97-AF65-F5344CB8AC3E}">
        <p14:creationId xmlns:p14="http://schemas.microsoft.com/office/powerpoint/2010/main" val="245381727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46087"/>
            <a:ext cx="8229600" cy="894681"/>
          </a:xfrm>
        </p:spPr>
        <p:txBody>
          <a:bodyPr>
            <a:normAutofit/>
          </a:bodyPr>
          <a:lstStyle/>
          <a:p>
            <a:pPr algn="ctr"/>
            <a:r>
              <a:rPr lang="th-TH" sz="4000" spc="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</a:t>
            </a:r>
            <a:endParaRPr lang="th-TH" sz="40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17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การดำเนินงานขั้นตอนที่ 1 วางแผนและทำน้ำยาล้างจานจากน้ำขี้เถ้า</a:t>
            </a:r>
            <a:endParaRPr lang="en-US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การดำเนินงานขั้นตอนที่ 2 ศึกษาค่าความเป็นกรด-เบสของน้ำยาล้างจานที่มีอัตราส่วนของน้ำขี้เถ้ากับน้ำมะกรูดที่แตกต่างกัน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ตัวแปรต้น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	อัตราส่วนของน้ำขี้เถ้ากับน้ำมะกรูดที่ใช้ใน</a:t>
            </a:r>
            <a:r>
              <a:rPr lang="th-TH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น้ำยาล้างจาน ดังนี้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สูตรที่ 1 น้ำขี้เถ้า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น้ำมะกรูด เท่ากับ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: 1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สูตรที่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น้ำขี้เถ้า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น้ำมะกรูด เท่ากับ 3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1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สูตรที่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น้ำขี้เถ้า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น้ำมะกรูด เท่ากับ 3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2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ตัวแปรตาม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	ค่าความเป็นกรด-เบสของน้ำยาล้างจาน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ตัวแปรควบคุม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	ระยะเวลาในการหมักน้ำขี้เถ้า, อุณหภูมิที่ใช้ในการต้มน้ำมะกรูด, ปริมาณเกลือ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190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46087"/>
            <a:ext cx="8229600" cy="894681"/>
          </a:xfrm>
        </p:spPr>
        <p:txBody>
          <a:bodyPr>
            <a:normAutofit/>
          </a:bodyPr>
          <a:lstStyle/>
          <a:p>
            <a:pPr algn="ctr"/>
            <a:r>
              <a:rPr lang="th-TH" sz="4000" spc="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</a:t>
            </a:r>
            <a:endParaRPr lang="th-TH" sz="40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การดำเนินงานขั้นตอนที่ 3 เปรียบเทียบประสิทธิภาพของน้ำยาล้างจาน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การทดลองที่ 1 ทดสอบค่าความเป็นกรด-เบสของน้ำยาล้างจาน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ตัวแปรต้น 	ได้แก่	ชนิดของน้ำยาล้างจาน คือ น้ำยาล้างจานจากน้ำขี้เถ้า สูตรที่ 1-3 และน้ำยาล้างจานทั่วไป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ตัวแปรตาม ได้แก่	ค่าความเป็นกรด-เบสของน้ำยาล้างจาน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ตัวแปรควบคุม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	ชนิดและปริมาณของคราบสกปรกของภาชนะก่อนทดสอบ, ปริมาณของน้ำยาล้างจานที่ใช้ในการทดสอบ</a:t>
            </a:r>
          </a:p>
          <a:p>
            <a:endParaRPr lang="th-TH" sz="2800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7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46087"/>
            <a:ext cx="8229600" cy="894681"/>
          </a:xfrm>
        </p:spPr>
        <p:txBody>
          <a:bodyPr>
            <a:normAutofit/>
          </a:bodyPr>
          <a:lstStyle/>
          <a:p>
            <a:pPr algn="ctr"/>
            <a:r>
              <a:rPr lang="th-TH" sz="4000" spc="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</a:t>
            </a:r>
            <a:endParaRPr lang="th-TH" sz="40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การทดลองที่ 2 ทดสอบความสะอาดของภาชนะหลังจากการใช้น้ำยาล้างจาน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ตัวแปรต้น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</a:t>
            </a:r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	ชนิดของน้ำยาล้างจาน คือ น้ำยาล้างจานจากน้ำขี้เถ้า สูตรที่ 1-3 และน้ำยาล้างจานทั่วไป	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ตัวแปรตาม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	ความสะอาดของภาชนะหลังจากการใช้น้ำยาล้างจาน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ตัวแปรควบคุม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	ชนิดและปริมาณของคราบสกปรกของภาชนะก่อนทดสอบ, ปริมาณของน้ำยาล้างจานที่ใช้ในการทดสอบ, ผู้ทดสอบกลิ่นและคราบความสกปรก</a:t>
            </a:r>
          </a:p>
          <a:p>
            <a:pPr marL="0" indent="0">
              <a:buNone/>
            </a:pP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73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46087"/>
            <a:ext cx="8229600" cy="894681"/>
          </a:xfrm>
        </p:spPr>
        <p:txBody>
          <a:bodyPr>
            <a:normAutofit/>
          </a:bodyPr>
          <a:lstStyle/>
          <a:p>
            <a:pPr algn="ctr"/>
            <a:r>
              <a:rPr lang="th-TH" sz="4000" spc="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</a:t>
            </a:r>
            <a:endParaRPr lang="th-TH" sz="40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การทดลองที่ 3 ทดสอบเชื้อโคลิฟอร์มที่พบในภาชนะหลังจากการใช้น้ำยาล้างจาน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ตัวแปรต้น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	ชนิดของน้ำยาล้างจาน คือ น้ำยาล้างจานจากน้ำขี้เถ้า สูตรที่ 1-3 และน้ำยาล้างจานทั่วไป	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ตัวแปรตาม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	เชื้อโคลิฟอร์มที่พบในภาชนะหลังจากการใช้น้ำยาล้างจาน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ตัวแปรควบคุม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	ชนิดและปริมาณของคราบสกปรกของภาชนะก่อนทดสอบ, ปริมาณของน้ำยาล้างจานที่ใช้ในการทดสอบ</a:t>
            </a:r>
          </a:p>
          <a:p>
            <a:pPr marL="0" indent="0">
              <a:buNone/>
            </a:pPr>
            <a:endParaRPr lang="th-TH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65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 อุปกรณ์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2"/>
          </p:nvPr>
        </p:nvSpPr>
        <p:spPr>
          <a:xfrm>
            <a:off x="446766" y="1458913"/>
            <a:ext cx="8250467" cy="22581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4">
            <a:normAutofit/>
          </a:bodyPr>
          <a:lstStyle/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1. ขี้เถ้า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2. มะกรูด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3. น้ำเปล่า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4. เกลือแกง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5. ตะแกรง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ผ้าขาวบาง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กระดาษกรอง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</a:t>
            </a:r>
            <a:r>
              <a:rPr lang="th-TH" b="1" dirty="0" err="1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ชั่งดิจิทัล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 เตาไฟฟ้า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 กระดาษวัดค่า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 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 กระดาษซับมัน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12. ชุดทดสอบเชื้อ</a:t>
            </a:r>
            <a:b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โคลีฟอร์มแบคทีเรียขั้นต้น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(SI-2)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13. </a:t>
            </a:r>
            <a:r>
              <a:rPr lang="th-TH" b="1" dirty="0" err="1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บีก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เกอร์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14. กรวย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15. 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สำลีพันก้าน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16. แอลกอฮอล์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17. หม้อ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42BDC40-98D6-48E2-BE40-DFB90AFC3C6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9" b="24835"/>
          <a:stretch/>
        </p:blipFill>
        <p:spPr bwMode="auto">
          <a:xfrm>
            <a:off x="1907704" y="3889055"/>
            <a:ext cx="5040560" cy="2688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62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วิธีการศึกษาค้นคว้า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th-TH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1 วางแผนและทำน้ำยาล้างจานจากน้ำขี้เถ้า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ค้นคว้าหาข้อมูลจากเอกสารที่เกี่ยวข้อง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กำหนดอัตราส่วนและปริมาณของวัตถุดิบที่ใช้ในการทำน้ำยาล้างจาน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จัดเตรียมวัสดุและอุปกรณ์ที่ใช้ในการทำน้ำยาล้างจาน</a:t>
            </a:r>
          </a:p>
          <a:p>
            <a:pPr marL="0" lv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เริ่มลงมือทำน้ำยาล้างจานจากน้ำขี้เถ้า</a:t>
            </a:r>
          </a:p>
          <a:p>
            <a:pPr marL="0" lv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55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วิธีการศึกษาค้นคว้า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วิธีการทำน้ำยาล้างจานจากน้ำขี้เถ้า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นำขี้เถ้ามาร่อนให้เหลือแต่ผงที่ไม่มีเศษถ่าน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ผสมน้ำเปล่ากกับน้ำขี้เถ้า ตั้งทิ้งไว้เป็นเวลา 5 วัน แล้วนำมากรองผ่านผ้าขาวบางและกระดาษกรอง จนกลายเป็นน้ำใส เรียกว่า “น้ำด่าง”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ต้มมะกรูดด้วยน้ำเดือด แล้วนำมากรองผ่านผ้าขาวบาง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นำน้ำขี้เถ้าและน้ำมะกรูดที่เตรียมไว้มาผสมกัน ในอัตราส่วนของน้ำขี้เถ้ากับน้ำมะกรูดเท่ากับ 2 : 1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: 1 และ 3 : 2 แล้วเติมเกลือแกงครั้งละ 1 กรัม คนให้เข้ากัน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กรอกใส่ขวดพลาสติกให้เรียบร้อย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94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วิธีการศึกษาค้นคว้า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รูปภาพ 22">
            <a:extLst>
              <a:ext uri="{FF2B5EF4-FFF2-40B4-BE49-F238E27FC236}">
                <a16:creationId xmlns:a16="http://schemas.microsoft.com/office/drawing/2014/main" id="{31886CA4-9D5C-4223-AE82-33C0536CE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8" y="1558145"/>
            <a:ext cx="2293310" cy="30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รูปภาพ 23">
            <a:extLst>
              <a:ext uri="{FF2B5EF4-FFF2-40B4-BE49-F238E27FC236}">
                <a16:creationId xmlns:a16="http://schemas.microsoft.com/office/drawing/2014/main" id="{60E81E37-59B8-49FF-B0B8-B22C70D2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4925"/>
          <a:stretch>
            <a:fillRect/>
          </a:stretch>
        </p:blipFill>
        <p:spPr bwMode="auto">
          <a:xfrm>
            <a:off x="550498" y="4566482"/>
            <a:ext cx="2293310" cy="164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C8AA19-393B-4418-85DA-5C43EE5FD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7007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A6189-6A19-45FF-9AA6-2E2797FE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986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A54DC7-5181-4CC4-8B3B-37FC436AF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3012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136BA14-8A95-49C1-87B9-4D4CD6EC069A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84" y="1556791"/>
            <a:ext cx="2293309" cy="3057745"/>
          </a:xfrm>
          <a:prstGeom prst="rect">
            <a:avLst/>
          </a:prstGeom>
        </p:spPr>
      </p:pic>
      <p:pic>
        <p:nvPicPr>
          <p:cNvPr id="3080" name="รูปภาพ 14">
            <a:extLst>
              <a:ext uri="{FF2B5EF4-FFF2-40B4-BE49-F238E27FC236}">
                <a16:creationId xmlns:a16="http://schemas.microsoft.com/office/drawing/2014/main" id="{7E5D9596-E452-46D1-98B6-ED783815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"/>
          <a:stretch>
            <a:fillRect/>
          </a:stretch>
        </p:blipFill>
        <p:spPr bwMode="auto">
          <a:xfrm>
            <a:off x="3019284" y="4577939"/>
            <a:ext cx="2293309" cy="16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รูปภาพ 16">
            <a:extLst>
              <a:ext uri="{FF2B5EF4-FFF2-40B4-BE49-F238E27FC236}">
                <a16:creationId xmlns:a16="http://schemas.microsoft.com/office/drawing/2014/main" id="{2CB5D3FB-C58A-4DD8-B4EE-9BAD7BE9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65" y="1580995"/>
            <a:ext cx="1743532" cy="23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รูปภาพ 17">
            <a:extLst>
              <a:ext uri="{FF2B5EF4-FFF2-40B4-BE49-F238E27FC236}">
                <a16:creationId xmlns:a16="http://schemas.microsoft.com/office/drawing/2014/main" id="{6111F342-CFE3-4F58-8C1F-66CD8128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17" y="1565081"/>
            <a:ext cx="1762290" cy="23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563B19F1-1B7A-4744-A4BF-84B7C28D9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64B0030-F08F-42E2-9C33-D11F7ADCC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DE7D583A-9051-45E0-ADAA-28883BE48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7C5A8D5E-F05F-4635-837D-BDD5E66BAA77}"/>
              </a:ext>
            </a:extLst>
          </p:cNvPr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81" b="15046"/>
          <a:stretch/>
        </p:blipFill>
        <p:spPr bwMode="auto">
          <a:xfrm>
            <a:off x="6111113" y="3986758"/>
            <a:ext cx="2104231" cy="2199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89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วิธีการศึกษาค้นคว้า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C8AA19-393B-4418-85DA-5C43EE5FD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7007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A6189-6A19-45FF-9AA6-2E2797FE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986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A54DC7-5181-4CC4-8B3B-37FC436AF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3012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63B19F1-1B7A-4744-A4BF-84B7C28D9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64B0030-F08F-42E2-9C33-D11F7ADCC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DE7D583A-9051-45E0-ADAA-28883BE48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F8D2CFB2-35C0-475E-8914-8B49DD95B40F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17682"/>
            <a:ext cx="2669054" cy="3558739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1B28441A-88ED-489B-ACE6-732899E1B630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44" y="2117682"/>
            <a:ext cx="2669054" cy="355873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8F6E9DCB-4A37-4374-9F4D-55D8BE33F103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28" y="2117681"/>
            <a:ext cx="2669054" cy="355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14F01DD-98E8-44D3-A609-3B3E2701E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th-TH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tx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   </a:t>
            </a:r>
            <a:r>
              <a:rPr lang="th-TH" sz="2800" b="1" dirty="0">
                <a:solidFill>
                  <a:schemeClr val="tx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จัดทำโดย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solidFill>
                  <a:schemeClr val="tx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นางสาวอมลณัฐ  คำสงค์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solidFill>
                  <a:schemeClr val="tx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นางสาวนันทกานต์  มณีด่านจาก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dirty="0">
                <a:solidFill>
                  <a:schemeClr val="tx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นายขจรศักดิ์  คลังเงิน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endParaRPr lang="th-TH" b="1" dirty="0">
              <a:solidFill>
                <a:schemeClr val="tx2">
                  <a:lumMod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endParaRPr lang="th-TH" b="1" dirty="0">
              <a:solidFill>
                <a:schemeClr val="tx2">
                  <a:lumMod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endParaRPr lang="th-TH" b="1" dirty="0">
              <a:solidFill>
                <a:schemeClr val="tx2">
                  <a:lumMod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</a:t>
            </a:r>
            <a:r>
              <a:rPr lang="th-TH" sz="2800" b="1" dirty="0">
                <a:solidFill>
                  <a:schemeClr val="tx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ครูที่ปรึกษา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2800" dirty="0">
                <a:solidFill>
                  <a:schemeClr val="tx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นางฉัตรลดา  สินค้า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2800" dirty="0">
                <a:solidFill>
                  <a:schemeClr val="tx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นางสาวทัดดาว  สว่างเกษม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2800" dirty="0">
                <a:solidFill>
                  <a:schemeClr val="tx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นางสาวณัฐธยาน์  เพชรกลับ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35EDAD-9BDB-40C5-A9ED-D92C535F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97474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วิธีการศึกษาค้นคว้า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C8AA19-393B-4418-85DA-5C43EE5FD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7007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A6189-6A19-45FF-9AA6-2E2797FE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986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A54DC7-5181-4CC4-8B3B-37FC436AF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3012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63B19F1-1B7A-4744-A4BF-84B7C28D9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64B0030-F08F-42E2-9C33-D11F7ADCC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DE7D583A-9051-45E0-ADAA-28883BE48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8F40077-6A9E-4188-BA57-0CD920F8F59C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6" y="2071531"/>
            <a:ext cx="2520280" cy="3360373"/>
          </a:xfrm>
          <a:prstGeom prst="rect">
            <a:avLst/>
          </a:prstGeom>
        </p:spPr>
      </p:pic>
      <p:pic>
        <p:nvPicPr>
          <p:cNvPr id="4099" name="รูปภาพ 24">
            <a:extLst>
              <a:ext uri="{FF2B5EF4-FFF2-40B4-BE49-F238E27FC236}">
                <a16:creationId xmlns:a16="http://schemas.microsoft.com/office/drawing/2014/main" id="{642986DF-0BF3-45C8-85E8-60D20AEA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34" y="2015900"/>
            <a:ext cx="2536584" cy="338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รูปภาพ 28">
            <a:extLst>
              <a:ext uri="{FF2B5EF4-FFF2-40B4-BE49-F238E27FC236}">
                <a16:creationId xmlns:a16="http://schemas.microsoft.com/office/drawing/2014/main" id="{2C626AC4-9C10-403B-A049-5728F03CF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16" y="2044441"/>
            <a:ext cx="2536584" cy="33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B7BBA3B7-86CC-41FC-B7D1-74DEEE058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66E0BE5-0153-4C5F-8916-7C302264A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276CA61-0FFA-4F3D-B0C7-A9837BA75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B79C3435-8552-46AC-9AF2-C08F7757C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8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วิธีการศึกษาค้นคว้า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C8AA19-393B-4418-85DA-5C43EE5FD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7007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A6189-6A19-45FF-9AA6-2E2797FE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986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A54DC7-5181-4CC4-8B3B-37FC436AF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3012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63B19F1-1B7A-4744-A4BF-84B7C28D9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64B0030-F08F-42E2-9C33-D11F7ADCC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DE7D583A-9051-45E0-ADAA-28883BE48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BB0F3F1C-304D-4C8F-BC16-33E9D8C7EDD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24" r="27267"/>
          <a:stretch/>
        </p:blipFill>
        <p:spPr bwMode="auto">
          <a:xfrm>
            <a:off x="645381" y="1628800"/>
            <a:ext cx="2846499" cy="3681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CC759B8A-57E1-4B6A-AE12-5251E4F88AC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2" r="5835"/>
          <a:stretch/>
        </p:blipFill>
        <p:spPr bwMode="auto">
          <a:xfrm>
            <a:off x="3545919" y="2956547"/>
            <a:ext cx="5130537" cy="3189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86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วิธีการศึกษาค้นคว้า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sz="28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2 ศึกษาค่าความเป็นกรด-เบสของน้ำยาล้างจานที่มีอัตราส่วนของน้ำขี้เถ้ากับน้ำมะกรูดที่แตกต่างกัน</a:t>
            </a:r>
          </a:p>
          <a:p>
            <a:pPr marL="0" indent="0">
              <a:buNone/>
            </a:pPr>
            <a:r>
              <a:rPr lang="th-TH" sz="28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นำน้ำยาล้างจานที่ได้จากขั้นตอนที่ 1 มาทดสอบค่าความเป็นกรด-เบส โดยใช้กระดาษทดสอบค่า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 (Universal test paper) 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และทดสอบอัตราส่วนละ 3 ครั้ง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อ่านค่า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 </a:t>
            </a: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จากสีของกระดาษทดสอบที่เปลี่ยนไป แล้วบันทึกผล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รูปภาพ 36">
            <a:extLst>
              <a:ext uri="{FF2B5EF4-FFF2-40B4-BE49-F238E27FC236}">
                <a16:creationId xmlns:a16="http://schemas.microsoft.com/office/drawing/2014/main" id="{0AC4C1D8-5C4B-4590-9A56-6100CBCDF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33" y="3853309"/>
            <a:ext cx="1684971" cy="22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รูปภาพ 37">
            <a:extLst>
              <a:ext uri="{FF2B5EF4-FFF2-40B4-BE49-F238E27FC236}">
                <a16:creationId xmlns:a16="http://schemas.microsoft.com/office/drawing/2014/main" id="{37DE2AB8-12B5-42E7-96B9-03B84817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11" y="3853310"/>
            <a:ext cx="1677207" cy="22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08FB3D-7536-4153-8FE7-D554170B1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3713B3-4E19-4329-9DE4-674185630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17287-B712-4296-BCD2-36A665602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วิธีการศึกษาค้นคว้า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</a:t>
            </a:r>
            <a:r>
              <a:rPr lang="th-TH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เปรียบเทียบประสิทธิภาพของน้ำยาล้างจาน</a:t>
            </a:r>
            <a:endParaRPr lang="en-US" sz="2800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การทดลองที่ 1 ทดสอบค่าความเป็นกรด-เบสของน้ำยาล้างจาน</a:t>
            </a:r>
            <a:endParaRPr lang="en-US" sz="2600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นำน้ำยาล้างจานจากน้ำขี้เถ้าที่มีอัตราส่วนต่าง ๆ ทั้ง 3 อัตราส่วน มาทดสอบค่าความเป็นกรด-เบส โดยใช้กระดาษทดสอบค่า </a:t>
            </a: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 (Universal test paper) </a:t>
            </a: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อ่านค่า </a:t>
            </a: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 </a:t>
            </a: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จากสีของกระดาษทดสอบที่เปลี่ยนไป แล้วบันทึกผล โดยทดสอบอัตราส่วนละ 3 ครั้ง</a:t>
            </a:r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ทำเช่นเดิมแต่เปลี่ยนจากน้ำยาล้างจากน้ำขี้เถ้าเป็นน้ำยาล้างจานทั่วไปและน้ำเปล่า</a:t>
            </a:r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การทดลองที่ 2 ทดสอบความสะอาดของภาชนะหลังจากการใช้น้ำยาล้างจาน</a:t>
            </a:r>
          </a:p>
          <a:p>
            <a:pPr marL="0" indent="0" algn="thaiDist">
              <a:buNone/>
            </a:pP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นำภาชนะที่ใช้แล้วมาทดสอบโดยล้างด้วยน้ำยาล้างจานจากน้ำขี้เถ้าที่มี</a:t>
            </a:r>
          </a:p>
          <a:p>
            <a:pPr marL="0" indent="0" algn="thaiDist">
              <a:buNone/>
            </a:pP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อัตราส่วนต่าง ๆ ทั้ง 3 อัตราส่วน สังเกตคราบสกปรกและกลิ่นที่หลงเหลือบนภาชนะ และทดสอบความมันโดยใช้กระดาษซับมันเช็ดที่ภาชนะ สังเกตความโปร่งแสงของกระดาษ แล้วบันทึกผล</a:t>
            </a:r>
          </a:p>
          <a:p>
            <a:pPr marL="0" indent="0" algn="thaiDist">
              <a:buNone/>
            </a:pP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</a:t>
            </a: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ทำเช่นเดิมแต่เปลี่ยนจากน้ำยาล้างจากน้ำขี้เถ้าเป็นน้ำยาล้างจานทั่วไปและน้ำเปล่า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08FB3D-7536-4153-8FE7-D554170B1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3713B3-4E19-4329-9DE4-674185630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17287-B712-4296-BCD2-36A665602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วิธีการศึกษาค้นคว้า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C8AA19-393B-4418-85DA-5C43EE5FD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7007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A6189-6A19-45FF-9AA6-2E2797FE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986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A54DC7-5181-4CC4-8B3B-37FC436AF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3012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63B19F1-1B7A-4744-A4BF-84B7C28D9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64B0030-F08F-42E2-9C33-D11F7ADCC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DE7D583A-9051-45E0-ADAA-28883BE48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893158E1-123D-4B84-87A1-B470E2A7A76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r="2119" b="8133"/>
          <a:stretch/>
        </p:blipFill>
        <p:spPr bwMode="auto">
          <a:xfrm>
            <a:off x="619812" y="1554683"/>
            <a:ext cx="4168212" cy="2230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E837E28C-283B-4015-BFFD-6750B62A4C6A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64" r="21262"/>
          <a:stretch/>
        </p:blipFill>
        <p:spPr bwMode="auto">
          <a:xfrm>
            <a:off x="4920659" y="1573396"/>
            <a:ext cx="3784033" cy="2230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รูปภาพ 42">
            <a:extLst>
              <a:ext uri="{FF2B5EF4-FFF2-40B4-BE49-F238E27FC236}">
                <a16:creationId xmlns:a16="http://schemas.microsoft.com/office/drawing/2014/main" id="{9F739193-DF42-4169-9829-E3F1E018F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r="5534"/>
          <a:stretch>
            <a:fillRect/>
          </a:stretch>
        </p:blipFill>
        <p:spPr bwMode="auto">
          <a:xfrm>
            <a:off x="787967" y="3857421"/>
            <a:ext cx="3784033" cy="2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รูปภาพ 1">
            <a:extLst>
              <a:ext uri="{FF2B5EF4-FFF2-40B4-BE49-F238E27FC236}">
                <a16:creationId xmlns:a16="http://schemas.microsoft.com/office/drawing/2014/main" id="{FD5D979B-60CB-4929-A79A-CE5C9429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r="14339"/>
          <a:stretch>
            <a:fillRect/>
          </a:stretch>
        </p:blipFill>
        <p:spPr bwMode="auto">
          <a:xfrm>
            <a:off x="4820415" y="3850132"/>
            <a:ext cx="3628475" cy="23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E6EB621-AD98-403A-B408-F93AA3E33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2610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49DEF6F-26D4-47FE-BE2E-709AEAE70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0707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D6FF853F-7B9B-4F22-9EE8-91A3653C5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4233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วิธีการศึกษาค้นคว้า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9602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</a:t>
            </a:r>
            <a:r>
              <a:rPr lang="th-TH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เปรียบเทียบประสิทธิภาพของน้ำยาล้างจาน</a:t>
            </a:r>
            <a:endParaRPr lang="en-US" sz="2800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6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การทดลองที่ 3 ทดสอบเชื้อโคลิฟอร์มที่พบในภาชนะหลังจากการใช้น้ำยาล้างจาน</a:t>
            </a:r>
          </a:p>
          <a:p>
            <a:pPr marL="0" indent="0">
              <a:buNone/>
            </a:pPr>
            <a:r>
              <a:rPr lang="th-TH" sz="26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นำภาชนะที่ใช้แล้วมาทดสอบโดยล้างด้วยน้ำยาล้างจานจากน้ำขี้เถ้าที่มีอัตราส่วนต่าง ๆ ทั้ง 3 อัตราส่วน แล้วตรวจหาโคลิฟอร์มแบคทีเรียโดยใช้น้ำยาตรวจเชื้อโคลิฟอร์มขั้นต้น (</a:t>
            </a: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SI-2)</a:t>
            </a:r>
            <a:endParaRPr lang="th-TH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สังเกตการเปลี่ยนสีของสารละลาย แล้วบันทึกผล โดยถ้าสารละลายเปลี่ยนจากสีม่วงเป็นสีเหลือง แสดงว่ามีเชื้อโคลิฟอร์ม แต่ถ้าสารละลายนั้นยังคงมีสีม่วง แสดงว่าไม่มีเชื้อโคลิฟอร์ม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</a:t>
            </a: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ทำเช่นเดิมแต่เปลี่ยนจากน้ำยาล้างจากน้ำขี้เถ้าเป็นน้ำยาล้างจานทั่วไปและน้ำเปล่า</a:t>
            </a:r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08FB3D-7536-4153-8FE7-D554170B1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3713B3-4E19-4329-9DE4-674185630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17287-B712-4296-BCD2-36A665602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2" name="รูปภาพ 45">
            <a:extLst>
              <a:ext uri="{FF2B5EF4-FFF2-40B4-BE49-F238E27FC236}">
                <a16:creationId xmlns:a16="http://schemas.microsoft.com/office/drawing/2014/main" id="{41662026-D8C6-41C5-8D70-B04C53F2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r="28485"/>
          <a:stretch>
            <a:fillRect/>
          </a:stretch>
        </p:blipFill>
        <p:spPr bwMode="auto">
          <a:xfrm>
            <a:off x="612375" y="4653136"/>
            <a:ext cx="2375449" cy="18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รูปภาพ 44">
            <a:extLst>
              <a:ext uri="{FF2B5EF4-FFF2-40B4-BE49-F238E27FC236}">
                <a16:creationId xmlns:a16="http://schemas.microsoft.com/office/drawing/2014/main" id="{70FACB55-4B84-40F2-98D8-15831251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>
            <a:fillRect/>
          </a:stretch>
        </p:blipFill>
        <p:spPr bwMode="auto">
          <a:xfrm>
            <a:off x="3439570" y="4653136"/>
            <a:ext cx="1219675" cy="181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AD9EFDF-AB00-45A4-8A77-9ED9D4AC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2743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92A736B-0F83-41F2-838D-F620757D7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447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kumimoji="0" lang="th-TH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6BB0B53-6B85-40C7-B359-02D4A7CD4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584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A06C7E27-8EB8-4B71-9DD8-39D49845FDF8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1269" r="10306"/>
          <a:stretch/>
        </p:blipFill>
        <p:spPr bwMode="auto">
          <a:xfrm>
            <a:off x="5076056" y="4706427"/>
            <a:ext cx="3593654" cy="1771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8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ผลการศึกษาค้นคว้า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1 วางแผนและทำน้ำยาล้างจานจากน้ำขี้เถ้า</a:t>
            </a:r>
          </a:p>
          <a:p>
            <a:pPr marL="0" indent="0" algn="thaiDist">
              <a:buNone/>
            </a:pPr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	</a:t>
            </a: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การดำเนินการวางแผนและทำน้ำยาล้างจานจากน้ำขี้เถ้า เริ่มดำเนินการตามลำดับ ตั้งแต่การจัดเตรียมวัสดุและอุปกรณ์ การกำหนดอัตราส่วนและปริมาณของวัตถุดิบที่จะใช้ การลงมือทำ</a:t>
            </a:r>
            <a:b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น้ำยาล้างจาน พบว่าน้ำยาล้างจานจากน้ำขี้เถ้าที่มีอัตราส่วนของน้ำขี้เถ้าต่อน้ำมะกรูด เท่ากับ 2 : 1, </a:t>
            </a:r>
            <a:b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: 1 และ 3 : 2 สามารถนำมาใช้ล้างจานได้จริง โดยมีแต่วัตถุดิบที่มาจากธรรมชาติ หาได้ภายในครัวเรือนและท้องถิ่น ทำให้ประหยัดค่าใช้จ่าย สามารถทำได้ง่าย และปลอดภัยกว่าน้ำยาล้างจานทั่วไป เพราะไม่มีสารเคมี ซึ่งได้ผลผลิต ดังภาพ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CB3C1A3-39F2-4CE1-A013-C6A512ADF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293096"/>
            <a:ext cx="3059476" cy="1903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734319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ผลการศึกษาค้นคว้า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615984" y="198884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2 ศึกษาค่าความเป็นกรด-เบสของน้ำยาล้างจานที่มีอัตราส่วนของน้ำขี้เถ้ากับน้ำมะกรูดที่แตกต่างกัน</a:t>
            </a:r>
            <a:endParaRPr lang="en-US" sz="2800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C6113BA0-3BAF-4EB5-94EA-F15D6B369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44742"/>
              </p:ext>
            </p:extLst>
          </p:nvPr>
        </p:nvGraphicFramePr>
        <p:xfrm>
          <a:off x="1058377" y="3140968"/>
          <a:ext cx="7344813" cy="2863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9259">
                  <a:extLst>
                    <a:ext uri="{9D8B030D-6E8A-4147-A177-3AD203B41FA5}">
                      <a16:colId xmlns:a16="http://schemas.microsoft.com/office/drawing/2014/main" val="486455170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2584020505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3327838892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1916467241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3058296075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2857805351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1990307834"/>
                    </a:ext>
                  </a:extLst>
                </a:gridCol>
              </a:tblGrid>
              <a:tr h="53807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สูตร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อัตราส่วน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 </a:t>
                      </a:r>
                      <a:r>
                        <a:rPr lang="en-US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pH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948448"/>
                  </a:ext>
                </a:extLst>
              </a:tr>
              <a:tr h="802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น้ำขี้เถ้า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น้ำมะกรูด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1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2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3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2979905"/>
                  </a:ext>
                </a:extLst>
              </a:tr>
              <a:tr h="533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7.67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2955779"/>
                  </a:ext>
                </a:extLst>
              </a:tr>
              <a:tr h="533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7.33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8823513"/>
                  </a:ext>
                </a:extLst>
              </a:tr>
              <a:tr h="378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5374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60752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ผลการศึกษาค้นคว้า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2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 3 เปรียบเทียบประสิทธิภาพของน้ำยาล้างจาน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การทดลองที่ 1 ทดสอบค่าความเป็นกรด-เบสของน้ำยาล้างจาน</a:t>
            </a:r>
          </a:p>
          <a:p>
            <a:pPr marL="0" indent="0">
              <a:buNone/>
            </a:pPr>
            <a:endParaRPr lang="th-TH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AB523C2-0FF8-4ACC-8CBD-66145B1BDA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7451"/>
          <a:stretch/>
        </p:blipFill>
        <p:spPr>
          <a:xfrm>
            <a:off x="683568" y="2564904"/>
            <a:ext cx="4968552" cy="2464988"/>
          </a:xfrm>
          <a:prstGeom prst="rect">
            <a:avLst/>
          </a:prstGeom>
        </p:spPr>
      </p:pic>
      <p:pic>
        <p:nvPicPr>
          <p:cNvPr id="11266" name="Picture 2" descr="ผลการค้นหารูปภาพสำหรับ universal test paper">
            <a:extLst>
              <a:ext uri="{FF2B5EF4-FFF2-40B4-BE49-F238E27FC236}">
                <a16:creationId xmlns:a16="http://schemas.microsoft.com/office/drawing/2014/main" id="{0FAB7EB4-525C-47BF-A1D7-8888E7F61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30446" r="4641" b="22784"/>
          <a:stretch/>
        </p:blipFill>
        <p:spPr bwMode="auto">
          <a:xfrm>
            <a:off x="4860032" y="4418699"/>
            <a:ext cx="3794582" cy="192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882847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ผลการศึกษาค้นคว้า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2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h-TH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BA30D08A-1393-40D5-9C2A-9B9813AC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63623"/>
              </p:ext>
            </p:extLst>
          </p:nvPr>
        </p:nvGraphicFramePr>
        <p:xfrm>
          <a:off x="837927" y="2236867"/>
          <a:ext cx="7632849" cy="3608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2601">
                  <a:extLst>
                    <a:ext uri="{9D8B030D-6E8A-4147-A177-3AD203B41FA5}">
                      <a16:colId xmlns:a16="http://schemas.microsoft.com/office/drawing/2014/main" val="954906201"/>
                    </a:ext>
                  </a:extLst>
                </a:gridCol>
                <a:gridCol w="1085062">
                  <a:extLst>
                    <a:ext uri="{9D8B030D-6E8A-4147-A177-3AD203B41FA5}">
                      <a16:colId xmlns:a16="http://schemas.microsoft.com/office/drawing/2014/main" val="4285162365"/>
                    </a:ext>
                  </a:extLst>
                </a:gridCol>
                <a:gridCol w="1085062">
                  <a:extLst>
                    <a:ext uri="{9D8B030D-6E8A-4147-A177-3AD203B41FA5}">
                      <a16:colId xmlns:a16="http://schemas.microsoft.com/office/drawing/2014/main" val="3185700121"/>
                    </a:ext>
                  </a:extLst>
                </a:gridCol>
                <a:gridCol w="1085062">
                  <a:extLst>
                    <a:ext uri="{9D8B030D-6E8A-4147-A177-3AD203B41FA5}">
                      <a16:colId xmlns:a16="http://schemas.microsoft.com/office/drawing/2014/main" val="4192270434"/>
                    </a:ext>
                  </a:extLst>
                </a:gridCol>
                <a:gridCol w="1085062">
                  <a:extLst>
                    <a:ext uri="{9D8B030D-6E8A-4147-A177-3AD203B41FA5}">
                      <a16:colId xmlns:a16="http://schemas.microsoft.com/office/drawing/2014/main" val="4107361852"/>
                    </a:ext>
                  </a:extLst>
                </a:gridCol>
              </a:tblGrid>
              <a:tr h="51548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ชนิดของน้ำยาล้างจาน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102291" marR="102291" marT="51146" marB="51146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pH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102291" marR="102291" marT="51146" marB="5114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96029"/>
                  </a:ext>
                </a:extLst>
              </a:tr>
              <a:tr h="515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1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2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ครั้งที่ 3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extLst>
                  <a:ext uri="{0D108BD9-81ED-4DB2-BD59-A6C34878D82A}">
                    <a16:rowId xmlns:a16="http://schemas.microsoft.com/office/drawing/2014/main" val="3356088591"/>
                  </a:ext>
                </a:extLst>
              </a:tr>
              <a:tr h="515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น้ำยาล้างจานจากน้ำขี้เถ้า สูตรที่ 1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7.67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extLst>
                  <a:ext uri="{0D108BD9-81ED-4DB2-BD59-A6C34878D82A}">
                    <a16:rowId xmlns:a16="http://schemas.microsoft.com/office/drawing/2014/main" val="4053541518"/>
                  </a:ext>
                </a:extLst>
              </a:tr>
              <a:tr h="515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น้ำยาล้างจานจากน้ำขี้เถ้า สูตรที่ 2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7.33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extLst>
                  <a:ext uri="{0D108BD9-81ED-4DB2-BD59-A6C34878D82A}">
                    <a16:rowId xmlns:a16="http://schemas.microsoft.com/office/drawing/2014/main" val="1380751178"/>
                  </a:ext>
                </a:extLst>
              </a:tr>
              <a:tr h="515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น้ำยาล้างจานจากน้ำขี้เถ้า สูตรที่ 3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extLst>
                  <a:ext uri="{0D108BD9-81ED-4DB2-BD59-A6C34878D82A}">
                    <a16:rowId xmlns:a16="http://schemas.microsoft.com/office/drawing/2014/main" val="1975412287"/>
                  </a:ext>
                </a:extLst>
              </a:tr>
              <a:tr h="515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น้ำยาล้างจานทั่วไป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extLst>
                  <a:ext uri="{0D108BD9-81ED-4DB2-BD59-A6C34878D82A}">
                    <a16:rowId xmlns:a16="http://schemas.microsoft.com/office/drawing/2014/main" val="1368735761"/>
                  </a:ext>
                </a:extLst>
              </a:tr>
              <a:tr h="515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น้ำเปล่า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7.33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6718" marR="76718" marT="0" marB="0" anchor="ctr"/>
                </a:tc>
                <a:extLst>
                  <a:ext uri="{0D108BD9-81ED-4DB2-BD59-A6C34878D82A}">
                    <a16:rowId xmlns:a16="http://schemas.microsoft.com/office/drawing/2014/main" val="3184541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52683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b="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ที่มาและความสำคัญของโครงงาน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1" indent="0">
              <a:buNone/>
            </a:pPr>
            <a:r>
              <a:rPr lang="th-TH" sz="24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Charm of AU"/>
                <a:cs typeface="Angsana New" pitchFamily="18" charset="-34"/>
              </a:rPr>
              <a:t>	</a:t>
            </a:r>
          </a:p>
          <a:p>
            <a:pPr marL="0" lvl="1" indent="0">
              <a:buNone/>
            </a:pPr>
            <a:endParaRPr lang="th-TH" sz="2400" dirty="0">
              <a:solidFill>
                <a:schemeClr val="accent1">
                  <a:lumMod val="90000"/>
                  <a:lumOff val="10000"/>
                </a:schemeClr>
              </a:solidFill>
              <a:latin typeface="TH Charm of AU"/>
              <a:cs typeface="Angsana New" pitchFamily="18" charset="-34"/>
            </a:endParaRPr>
          </a:p>
          <a:p>
            <a:pPr marL="0" lvl="1" indent="0" algn="thaiDist">
              <a:buNone/>
            </a:pPr>
            <a:r>
              <a:rPr lang="th-TH" sz="24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Charm of AU"/>
                <a:cs typeface="Angsana New" pitchFamily="18" charset="-34"/>
              </a:rPr>
              <a:t>	</a:t>
            </a:r>
            <a:r>
              <a:rPr lang="th-TH" sz="2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ในยุคปัจจุบันน้ำยาล้างจานเป็นที่นิยมใช้กันในครัวเรือน มีหลากหลายรูปแบบที่มาวางขายตามท้องตลาด มีทั้งคุณภาพดีและไม่ดี ซึ่งต่างจากในสมัยก่อนที่ใช้แค่น้ำเปล่าหรือผงซักฟอกในการล้างจาน อาจทำให้สารตกค้าง แต่ปัจจุบันได้มีน้ำยาล้างจานที่ขจัดคราบมันและกลิ่นที่มีความสะอาด แต่น้ำยาทั่วไปอาจมีสารเคมีตดค้าง ซึ่งอาหารที่เราใส่ภาชนะที่มีสารเคมีตกค้างอาจเป็นอันตรายต่อร่างกายได้ และส่วนผสมหลักของน้ำยาล้างจานที่มีความเป็นเบส </a:t>
            </a:r>
            <a:br>
              <a:rPr lang="th-TH" sz="2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เมื่อมีการสัมผัสกับผิวหนังของเราโดยตรงอาจทำให้รู้สึกระคายเคือง</a:t>
            </a:r>
          </a:p>
          <a:p>
            <a:endParaRPr lang="th-TH" dirty="0">
              <a:solidFill>
                <a:schemeClr val="accent1">
                  <a:lumMod val="90000"/>
                  <a:lumOff val="10000"/>
                </a:schemeClr>
              </a:solidFill>
              <a:latin typeface="TH Charm of AU"/>
              <a:cs typeface="Angsana New" pitchFamily="18" charset="-34"/>
            </a:endParaRPr>
          </a:p>
        </p:txBody>
      </p:sp>
      <p:pic>
        <p:nvPicPr>
          <p:cNvPr id="1026" name="Picture 2" descr="ผลการค้นหารูปภาพสำหรับ แพ้น้ำยาล้างจาน">
            <a:extLst>
              <a:ext uri="{FF2B5EF4-FFF2-40B4-BE49-F238E27FC236}">
                <a16:creationId xmlns:a16="http://schemas.microsoft.com/office/drawing/2014/main" id="{14E0116A-B706-4068-98BB-1FF073CB9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"/>
          <a:stretch/>
        </p:blipFill>
        <p:spPr bwMode="auto">
          <a:xfrm>
            <a:off x="6245453" y="4797152"/>
            <a:ext cx="2411760" cy="12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ผลการศึกษาค้นคว้า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การทดลองที่ 2 ทดสอบความสะอาดของภาชนะหลังจากการใช้น้ำยาล้างจาน</a:t>
            </a:r>
          </a:p>
          <a:p>
            <a:pPr marL="0" indent="0">
              <a:buNone/>
            </a:pPr>
            <a:endParaRPr lang="th-TH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19A7C72C-964F-4B0E-B3E0-658E31920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93545"/>
              </p:ext>
            </p:extLst>
          </p:nvPr>
        </p:nvGraphicFramePr>
        <p:xfrm>
          <a:off x="827584" y="2708920"/>
          <a:ext cx="7488832" cy="3168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325550053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785235437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ชนิดของน้ำยาล้างจาน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ผลการทดสอบ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737289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น้ำยาล้างจานจากน้ำขี้เถ้า สูตรที่ 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ไม่มีคราบ ไม่มีกลิ่น กระดาษไม่โปร่งแสง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3024134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น้ำยาล้างจานจากน้ำขี้เถ้า สูตรที่ 2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ไม่มีคราบ ไม่มีกลิ่น กระดาษไม่โปร่งแสง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72483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น้ำยาล้างจานจากน้ำขี้เถ้า สูตรที่ 3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ไม่มีคราบ ไม่มีกลิ่น กระดาษโปร่งแสงเล็กน้อย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7820619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น้ำยาล้างจานทั่วไป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ไม่มีคราบ มีกลิ่นน้ำยาล้างจาน กระดาษไม่โปร่งแสง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6065509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น้ำเปล่า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มีคราบเล็กน้อย มีกลิ่นอาหาร มีกระดาษโปร่งแสง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322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28409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ผลการศึกษาค้นคว้า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h-TH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การทดลองที่ 3 ทดสอบเชื้อโคลิฟอร์มที่พบในภาชนะหลังจากการใช้น้ำยาล้างจาน</a:t>
            </a:r>
          </a:p>
          <a:p>
            <a:pPr marL="0" indent="0">
              <a:buNone/>
            </a:pPr>
            <a:endParaRPr lang="th-TH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9752ABCE-0DF9-4256-915B-6DE3558D1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445823"/>
              </p:ext>
            </p:extLst>
          </p:nvPr>
        </p:nvGraphicFramePr>
        <p:xfrm>
          <a:off x="1115616" y="2636912"/>
          <a:ext cx="7064408" cy="3518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3778629372"/>
                    </a:ext>
                  </a:extLst>
                </a:gridCol>
                <a:gridCol w="3896056">
                  <a:extLst>
                    <a:ext uri="{9D8B030D-6E8A-4147-A177-3AD203B41FA5}">
                      <a16:colId xmlns:a16="http://schemas.microsoft.com/office/drawing/2014/main" val="3631918926"/>
                    </a:ext>
                  </a:extLst>
                </a:gridCol>
              </a:tblGrid>
              <a:tr h="586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ชนิดของน้ำยาล้างจาน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67" marR="919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การเปลี่ยนแปลงของสารละลาย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67" marR="91967" marT="0" marB="0" anchor="ctr"/>
                </a:tc>
                <a:extLst>
                  <a:ext uri="{0D108BD9-81ED-4DB2-BD59-A6C34878D82A}">
                    <a16:rowId xmlns:a16="http://schemas.microsoft.com/office/drawing/2014/main" val="2988818391"/>
                  </a:ext>
                </a:extLst>
              </a:tr>
              <a:tr h="586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น้ำยาล้างจานจากน้ำขี้เถ้า สูตรที่ 1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67" marR="919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สารละลายค่อนข้างเปลี่ยนเป็นสีแดง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67" marR="91967" marT="0" marB="0" anchor="ctr"/>
                </a:tc>
                <a:extLst>
                  <a:ext uri="{0D108BD9-81ED-4DB2-BD59-A6C34878D82A}">
                    <a16:rowId xmlns:a16="http://schemas.microsoft.com/office/drawing/2014/main" val="2268383690"/>
                  </a:ext>
                </a:extLst>
              </a:tr>
              <a:tr h="586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น้ำยาล้างจานจากน้ำขี้เถ้า สูตรที่ 2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67" marR="919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สารละลายเปลี่ยนเป็นสีแดงเล็กน้อย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67" marR="91967" marT="0" marB="0" anchor="ctr"/>
                </a:tc>
                <a:extLst>
                  <a:ext uri="{0D108BD9-81ED-4DB2-BD59-A6C34878D82A}">
                    <a16:rowId xmlns:a16="http://schemas.microsoft.com/office/drawing/2014/main" val="3318088408"/>
                  </a:ext>
                </a:extLst>
              </a:tr>
              <a:tr h="586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น้ำยาล้างจานจากน้ำขี้เถ้า สูตรที่ 3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67" marR="919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สารละลายค่อนข้างเปลี่ยนเป็นสีแดง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67" marR="91967" marT="0" marB="0" anchor="ctr"/>
                </a:tc>
                <a:extLst>
                  <a:ext uri="{0D108BD9-81ED-4DB2-BD59-A6C34878D82A}">
                    <a16:rowId xmlns:a16="http://schemas.microsoft.com/office/drawing/2014/main" val="1828957602"/>
                  </a:ext>
                </a:extLst>
              </a:tr>
              <a:tr h="586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น้ำยาล้างจานทั่วไป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67" marR="919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สารละลายเปลี่ยนเป็นสีแดงเล็กน้อย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67" marR="91967" marT="0" marB="0" anchor="ctr"/>
                </a:tc>
                <a:extLst>
                  <a:ext uri="{0D108BD9-81ED-4DB2-BD59-A6C34878D82A}">
                    <a16:rowId xmlns:a16="http://schemas.microsoft.com/office/drawing/2014/main" val="2182031443"/>
                  </a:ext>
                </a:extLst>
              </a:tr>
              <a:tr h="586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น้ำเปล่า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67" marR="919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สารละลายเปลี่ยนสีเป็นสีเหลือง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67" marR="91967" marT="0" marB="0" anchor="ctr"/>
                </a:tc>
                <a:extLst>
                  <a:ext uri="{0D108BD9-81ED-4DB2-BD59-A6C34878D82A}">
                    <a16:rowId xmlns:a16="http://schemas.microsoft.com/office/drawing/2014/main" val="4273192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86670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วางแผนและทำน้ำยาล้างจานจากน้ำขี้เถ้า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จากการวางแผนและทำน้ำยาล้างจานจากน้ำขี้เถ้า ซึ่งได้จัดทำน้ำยาล้างจานจากน้ำขี้เถ้าที่มีอัตราส่วนของน้ำขี้เถ้าต่อน้ำมะกรูด เท่ากับ 2 : 1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b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: 1 และ 3 : 2 เป็นการทำน้ำยาล้างจานที่มีแต่วัตถุดิบที่มาจากธรรมชาติ หาได้ภายในครัวเรือนและท้องถิ่น ทำให้ประหยัดค่าใช้จ่าย สามารถทำได้ง่าย และปลอดภัยกว่าน้ำยาล้างจานทั่วไป เพราะไม่มีสารเคมี และสามารถนำมาใช้งานได้จริง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07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ศึกษาค่าความเป็นกรด-เบสของน้ำยาล้างจานที่มีอัตราส่วนของน้ำขี้เถ้ากับน้ำมะกรูดที่แตกต่างกัน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จากการทดสอบค่าความเป็นกรด-เบสของน้ำยาล้างจาน โดยใช้กระดาษทดสอบค่า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Universal test paper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พบว่าน้ำยาล้างจานที่มีอัตราส่วนของน้ำขี้เถ้าต่อน้ำมะกรูด เท่ากับ 2 : 1 และ 3 : 1 มีความเป็นกลาง และอัตราส่วน 3 : 2 มีความเป็นกรดอ่อน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44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เปรียบเทียบประสิทธิภาพของน้ำยาล้างจาน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3.1 ทดสอบค่าความเป็นกรด-เบสของน้ำยาล้างจาน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จากการทดสอบค่าความเป็นกรด-เบสของน้ำยาล้างจาน โดยใช้กระดาษทดสอบค่า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 (Universal test paper)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พบว่าน้ำยาล้างจานที่มีอัตราส่วนของน้ำขี้เถ้าต่อน้ำมะกรูด เท่ากับ 2 : 1, 3 : 1  และน้ำเปล่า </a:t>
            </a:r>
            <a:b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มีความเป็นกลาง ส่วนอัตราส่วน 3 : 2 และน้ำยาล้างจานทั่วไป มีความเป็นกรดอ่อน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53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thaiDist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3.2 ทดสอบความสะอาดของภาชนะหลังจากการใช้น้ำยาล้างจาน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จากการนำภาชนะที่ใช้แล้วมาทดสอบโดยล้างด้วยน้ำยาล้างจานชนิดต่าง ๆ สังเกตคราบสกปรกและกลิ่นที่หลงเหลือบนภาชนะ พบว่าน้ำยาล้างจานทุกชนิดสามารถขจัดคราบสกปรกบนภาชนะได้ แต่น้ำเปล่าไม่สามารถขจัดคราบสกปรกได้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ส่วนการทดสอบกลิ่นน้ำยาล้างจานที่มีอัตราส่วนของน้ำขี้เถ้าต่อน้ำมะกรูด เท่ากับ 2 : 1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: 1 และ 3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 พบว่าไม่มีกลิ่นบนภาชนะหลงเหลือ แต่น้ำยาล้างจานทั่วไปให้กลิ่นน้ำยาล้างจานหลงเหลือ และน้ำเปล่าไม่สามารถกำจัดกลิ่นอาหารบนภาชนะได้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และการทดสอบความมันโดยใช้กระดาษซับมันเช็ดที่ภาชนะ แล้วสังเกต</a:t>
            </a:r>
            <a:b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ความโปร่งแสงของกระดาษ พบว่าน้ำยาล้างจานที่มีอัตราส่วนของน้ำขี้เถ้าต่อน้ำมะกรูด เท่ากับ 2 : 1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: 1 และน้ำยาล้างจานทั่วไป สามารถขจัดความมันได้ แต่ในอัตราส่วน 3 : 2 และน้ำเปล่า พบว่ายังมีความมันหลงเหลืออยู่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95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3.3 ทดสอบเชื้อโคลิฟอร์มที่พบในภาชนะหลังจากการใช้น้ำยาล้างจาน</a:t>
            </a:r>
          </a:p>
          <a:p>
            <a:pPr marL="0" indent="0">
              <a:buNone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จากการทดสอบเชื้อโคลิฟอร์มที่พบในภาชนะหลังจากการใช้น้ำยาล้างจานแต่ละชนิด โดยใช้ชุดทดสอบโคลิฟอร์มขั้นต้น 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SI-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พบว่าน้ำยาล้างจานที่มีอัตราส่วนของน้ำขี้เถ้าต่อน้ำมะกรูด เท่ากับ 3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และน้ำยาล้างจานทั่วไปมีเชื้อโคลิฟอร์มเพียงเล็กน้อย ส่วนอัตราส่วน 2 : 1 และ 3 : 2 พบเชื้อโคลิฟอร์มบนภาชนะอยู่ และน้ำเปล่ามีเชื้อโคลิฟอร์มค่อนข้างมาก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42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อภิปรายผล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thaiDist">
              <a:buNone/>
            </a:pPr>
            <a:r>
              <a:rPr lang="th-TH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สามารถนำมาใช้งานได้จริง </a:t>
            </a:r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2800" b="1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น้ำยาล้างจานที่มีอัตราส่วนของน้ำขี้เถ้ากับน้ำมะกรูดแตกต่างกันจะมีค่าความเป็นกรด-เบสแตกต่างกัน โดยน้ำยาล้างจานที่ผสมน้ำมะกรูดมากจะทำให้น้ำยาล้างจานมีความเป็นกรดมากขึ้น </a:t>
            </a:r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น้ำยาล้างจานจากน้ำขี้เถ้ามีประสิทธิภาพกว่าน้ำยาล้างจานทั่วไป </a:t>
            </a:r>
          </a:p>
          <a:p>
            <a:pPr marL="0" indent="0" algn="thaiDist">
              <a:buNone/>
            </a:pPr>
            <a:r>
              <a:rPr lang="th-TH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น้ำยาล้างจานที่มีอัตราส่วนของน้ำขี้เถ้าต่อน้ำมะกรูด เท่ากับ 3 : 1 ทดสอบความสะอาดได้ผลใกล้เคียงกันกับน้ำยาล้างจานทั่วไป </a:t>
            </a:r>
          </a:p>
          <a:p>
            <a:pPr marL="0" indent="0" algn="thaiDist">
              <a:buNone/>
            </a:pPr>
            <a:r>
              <a:rPr lang="th-TH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น้ำยาล้างจานจากน้ำขี้เถ้าสามารถทำได้ง่ายกว่า มีราคาประหยัดกว่า และปลอดภัยกว่าน้ำยาล้างจานทั่วไป เนื่องจากมีค่าความเป็นกรด-เบสหรือค่า </a:t>
            </a:r>
            <a:r>
              <a:rPr lang="en-US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 </a:t>
            </a:r>
            <a:r>
              <a:rPr lang="th-TH" sz="2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ที่เป็นกลาง</a:t>
            </a:r>
          </a:p>
        </p:txBody>
      </p:sp>
    </p:spTree>
    <p:extLst>
      <p:ext uri="{BB962C8B-B14F-4D97-AF65-F5344CB8AC3E}">
        <p14:creationId xmlns:p14="http://schemas.microsoft.com/office/powerpoint/2010/main" val="33137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ประโยชน์ที่ได้รับ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ได้ทราบวิธีการทำน้ำยาล้างจานที่ใช้วัตถุดิบจากธรรมชาติและหาได้ในท้องถิ่น ช่วยให้ลดต้นทุน และสามารถลดรายจ่ายได้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ได้น้ำยาล้างจานที่ปลอดภัย ไม่อันตราย ไม่มีสารเคมี และมีประสิทธิภาพกว่าน้ำยาล้างจานทั่วไป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เป็นการนำของเหลือใช้ มาประยุกต์ให้เกิดประโยชน์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ได้ทราบวิธีการทดสอบความเป็นกรด-เบส ความมันของภาชนะ และการทดสอบเชื้อโคลิฟอร์ม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สามารถนำไปต่อยอดเพื่อเพิ่มรายได้ให้ครอบครัว</a:t>
            </a:r>
          </a:p>
          <a:p>
            <a:pPr marL="0" indent="0">
              <a:buNone/>
            </a:pPr>
            <a:endParaRPr lang="th-TH" sz="2800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85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800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 น้ำยาล้างจานจากน้ำขี้เถ้านอกจากใช้น้ำมะกรูดมาผสมแล้ว ยังสามารถใช้ผสมกับน้ำผลไม้ที่มีรสเปรี้ยวชนิดอื่น ๆ ได้ เช่น สับปะรด มะนาว ส้มโอ เป็นต้น</a:t>
            </a:r>
          </a:p>
          <a:p>
            <a:pPr marL="0" indent="0" algn="thaiDist">
              <a:buNone/>
            </a:pP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น้ำด่างที่ทำมาจากการนำขี้เถ้ามาแช่น้ำนั้น อาจใช้เวลาหมักนานขึ้นได้ เพราะยิ่งใช้เวลาหมักนาน น้ำด่างจะยิ่งมีประสิทธิภาพดีมากขึ้น</a:t>
            </a:r>
          </a:p>
          <a:p>
            <a:pPr marL="0" indent="0" algn="thaiDist">
              <a:buNone/>
            </a:pP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การทดสอบวัดค่า </a:t>
            </a: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</a:t>
            </a:r>
            <a: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นอกจากจะใช้กระดาษ </a:t>
            </a: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universal</a:t>
            </a:r>
            <a: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indicator </a:t>
            </a:r>
            <a:b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ในการทดสอบแล้ว อาจใช้เครื่อง </a:t>
            </a: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 meter </a:t>
            </a:r>
            <a: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แทนได้เพื่อให้ค่าที่ละเอียดมากขึ้น</a:t>
            </a:r>
          </a:p>
          <a:p>
            <a:pPr marL="0" indent="0" algn="thaiDist">
              <a:buNone/>
            </a:pP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ส่วนผสมของน้ำยาล้างจานจากน้ำขี้เถ้าสามารถนำไปพัฒนาต่อยอดไปเป็นน้ำยาทำความสะอาดประเภทอื่นได้ เช่น น้ำยาซักผ้า น้ำยาเช็ดกระจก น้ำยา</a:t>
            </a:r>
            <a:b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ล้างมือ เป็นต้น</a:t>
            </a:r>
          </a:p>
          <a:p>
            <a:pPr marL="0" indent="0" algn="thaiDist">
              <a:buNone/>
            </a:pPr>
            <a:endParaRPr lang="th-TH" sz="2800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800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800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08503F59-B5EF-439C-8B63-4A5963D9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</a:t>
            </a:r>
          </a:p>
        </p:txBody>
      </p:sp>
    </p:spTree>
    <p:extLst>
      <p:ext uri="{BB962C8B-B14F-4D97-AF65-F5344CB8AC3E}">
        <p14:creationId xmlns:p14="http://schemas.microsoft.com/office/powerpoint/2010/main" val="28696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b="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ที่มาและความสำคัญของโครงงาน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4248" y="1417638"/>
            <a:ext cx="8229600" cy="4781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th-TH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ศึกษาค้นคว้าพบว่าชาวบ้านสมัยก่อนใช้ขี้เถ้าทั่วไปทำน้ำด่างซักผ้าแทนการใช้สบู่หรือผงซักฟอกโดยการเอาขี้เถ้ามาละลายน้ำแล้ววางไว้ให้ตกตะกอน แล้ว เอาน้ำส่วนที่ใสมาใช้แช่ผ้าและซักผ้า แต่น้ำขี้เถ้าที่ได้นั้นยังมีคุณสมบัติเป็นเบสมากเกินไป คณะผู้จัดทำยังได้ศึกษา พบว่ามะกรูดที่มีคุณสมบัติเป็นกรดเมื่อนำไปผสมกับน้ำขี้เถ้าเป็นเบสแล้วจะทำให้ส่วนผสมออกมาเป็นกลางพอดี นอกจากนี้ยังพบว่าน้ำมะกรูดยังมีคุณสมบัติที่ใช้ในการทำความสะอาดสิ่งต่าง ๆ </a:t>
            </a:r>
            <a:br>
              <a:rPr lang="th-TH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ได้อีกด้วย</a:t>
            </a:r>
            <a:endParaRPr lang="en-US" b="1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AE4E995-3B77-4781-BD44-4A6CA3930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5556" l="3889" r="94167">
                        <a14:foregroundMark x1="70556" y1="63333" x2="70556" y2="63333"/>
                        <a14:backgroundMark x1="57500" y1="40278" x2="57500" y2="4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49080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การทดสอบสารอาหาร.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(ม.ป.ป.).  [ออนไลน์].  สืบค้นจาก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https://sufitya.wordpress.com/2015/11/12/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	สารอาหาร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คณะเภสัชศาสตร์ มหาวิทยาลัยอุบลราชธานี. (ม.ป.ป.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).  สรรพคุณของมะกรูด สมุนไพรชั้นเลิศดีต่อสุขภาพความงามครบ	วงจร.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]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สืบค้นจาก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https://www.honestdocs.co/kaffir-lime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ธนะรัตน์ ทับทิมไทย.  (ม.ป.ป.).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วัฒนธรรมการใช้สอย - ขี้เถ้า.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[ออนไลน์].  สืบค้นจาก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http://suphanburicampus.dusit.ac.th/report/tanarat/11057.pdf?fbclid=IwAR1rB_JQT1r4ja4wxb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-APKKeztb_CYXe30tPdYufOUhZvAyk0DotMuY12Gg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น้ำยาล้างจาน และประโยชน์น้ำยาล้างจาน.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(ม.ป.ป.).  [ออนไลน์].  สืบค้นจาก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https://www.siamchemi.com/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	ล้างจาน/.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น้ำยาล้างจาน.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(2556, พฤศจิกายน, 22).  [ออนไลน์].  สืบค้นจาก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namknowledgeround.wordpress.com/2013/11/22/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น้ำยาล้างจาน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 พีดี เฮ้า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คอร์ปอเรชั่น จำกัด.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2557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ประโยชน์ของน้ำยาล้างจาน เพื่อ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ความสะอาดบ้านที่ง่ายขึ้น	อีกขั้นหนึ่ง.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]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สืบค้นจาก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http://www.pd.co.th/th/article/detail/458/10-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	น้ำยาล้างจาน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ความสะอาดบ้านที่ง่ายขึ้นอีกขั้นหนึ่ง.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 สุวรรณชาด จำกัด ในพระบรมราชูปถัมภ์.  (ม.ป.ป.).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โคลิฟอร์มและแบคทีเรียในอาหาร.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[ออนไลน์].  สืบค้นจาก 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http://www.suvarnachad.co.th/listtoxic_06.php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08503F59-B5EF-439C-8B63-4A5963D9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</a:t>
            </a:r>
          </a:p>
        </p:txBody>
      </p:sp>
    </p:spTree>
    <p:extLst>
      <p:ext uri="{BB962C8B-B14F-4D97-AF65-F5344CB8AC3E}">
        <p14:creationId xmlns:p14="http://schemas.microsoft.com/office/powerpoint/2010/main" val="6546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 โอเมก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ดิชวอช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เชอร์ (ประเทศไทย) จำกัด.  (2556, มีนาคม, 14).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ข้อควรระวังในการเลือกซื้อน้ำยา	ล้างจาน.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[	ออนไลน์].  สืบค้นจาก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http://www.omegadishwasher.co.th/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สาระทั่วไป/เลือกซื้อ	น้ำยาล้างจาน/.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พิมพ์เพ็ญ พรเฉลิมพงศ์ และนิธิยา รัตนาปนนท์.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ม.ป.ป.).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โคลิฟอร์ม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coliform)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]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 สืบค้นจาก 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http://www.foodnetworksolution.com/wiki/word/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1127/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coliform-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โคลิฟอร์ม.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มะกรูด สม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ุุนไ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 มีกลิ่นหอม สรรพคุณและโทษของใบมะกรูด.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(ม.ป.ป.).  [ออนไลน์].  สืบค้นจาก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https://beezab.com/tag/citrus-hystrix-dc/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สำนักงานพัฒนาวิทยาศาสตร์และเทคโนโลยีแห่งชาติ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 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ม.ป.ป.).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คืออะไร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]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 สืบค้นจาก 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https://www.nstda.or.th/th/vdo-nstda/sci-day-techno/4101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หจก.เอ็มแอนด์พี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อิมเป็กซ์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อาหารเลี้ยงเชื้อ พาราฟิล์ม อุปกรณ์วิทยาศาสตร์.  (ม.ป.ป.).  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ชุดทดสอบโคลิฟอร์มขั้นต้น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SI-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[ออนไลน์].  สืบค้นจาก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www.mpimpex.co.th/product/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1955/ชุดทดสอบโคลิฟอร์มขั้นต้น-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si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2-50-ขวด-กล่อง.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TONHOM SIWIKA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นามแฝง).  (2561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พฤษภาคม, 12).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รู้ยัง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 5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ส่วนประกอบของน้ำยาล้างจาน มี	อะไรบ้าง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[ออนไลน์].สืบค้นจาก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https://promotions.co.th/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สำรวจตลาด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ข่าวสาร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รู้ยัง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-5-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ส่วนประกอบของน้ำยาล้างจาน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.html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08503F59-B5EF-439C-8B63-4A5963D9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</a:t>
            </a:r>
          </a:p>
        </p:txBody>
      </p:sp>
    </p:spTree>
    <p:extLst>
      <p:ext uri="{BB962C8B-B14F-4D97-AF65-F5344CB8AC3E}">
        <p14:creationId xmlns:p14="http://schemas.microsoft.com/office/powerpoint/2010/main" val="15355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b="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ที่มาและความสำคัญของโครงงาน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buNone/>
            </a:pPr>
            <a:endParaRPr lang="th-TH" dirty="0">
              <a:solidFill>
                <a:schemeClr val="accent1">
                  <a:lumMod val="90000"/>
                  <a:lumOff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น้ำยาล้างจานที่มาจากธรรมชาติ ถือเป็นทางออกที่ดี นอกจากจะปลอดภัยแล้วยังเป็นการนำภูมิปัญญาของชาวบ้านมาประยุกต์ใช้ โดยวัตถุดิบก็สามารถหาได้ภายในครัวเรือนและท้องถิ่น ทำให้เราประหยัดค่าใช้จ่ายและเป็นการเพิ่มรายได้ให้กับครอบครัวด้วย น้ำยาล้างจานที่เราได้ศึกษาและนำมาเสนอนี้ ล้วนมีวัตถุดิบที่มาจากธรรมชาติหาได้ภายในครัวเรือนและท้องถิ่น ไม่อันตราย แถมยังไม่ต้องหาซื้อ ส่วนวิธีทำก็ง่ายแสนจะง่ายเพียงแค่ผู้ที่สนใจจะศึกษาก็สามารถไปทำได้ด้วยตนเอง แถมเมื่อเรามีความรู้ความสามารถทำได้สำเร็จแล้วนั้นเราอาจจะแบ่งปันความรู้ให้กับคนอื่นที่สนใจได้</a:t>
            </a:r>
          </a:p>
        </p:txBody>
      </p:sp>
      <p:pic>
        <p:nvPicPr>
          <p:cNvPr id="2050" name="Picture 2" descr="ผลการค้นหารูปภาพสำหรับ มะกรูด png">
            <a:extLst>
              <a:ext uri="{FF2B5EF4-FFF2-40B4-BE49-F238E27FC236}">
                <a16:creationId xmlns:a16="http://schemas.microsoft.com/office/drawing/2014/main" id="{3A914349-DAF7-4BD7-8DEC-34A2D6B5B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1712"/>
            <a:ext cx="2304256" cy="15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จุดมุ่งหมายของการศึกษาค้นคว้า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40080" lvl="2" indent="0">
              <a:buNone/>
            </a:pPr>
            <a:endParaRPr lang="th-TH" sz="3200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40080" lvl="2"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เพื่อวางแผนและทำน้ำยาล้างจานจากน้ำขี้เถ้า</a:t>
            </a:r>
          </a:p>
          <a:p>
            <a:pPr marL="640080" lvl="2" indent="0">
              <a:buNone/>
            </a:pPr>
            <a:endParaRPr lang="en-US" sz="3200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40080" lvl="2"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ศึกษาค่าความเป็นกรด-เบสของน้ำยาล้างจานที่มีอัตราส่วนของน้ำขี้เถ้ากับน้ำมะกรูดที่แตกต่างกัน</a:t>
            </a:r>
          </a:p>
          <a:p>
            <a:pPr marL="640080" lvl="2" indent="0">
              <a:buNone/>
            </a:pPr>
            <a:endParaRPr lang="en-US" sz="3200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40080" lvl="2"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เพื่อเปรียบเทียบประสิทธิภาพของน้ำยาล้างจานจากน้ำขี้เถ้าและน้ำยาล้างจานทั่วไป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90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ขอบเขตของการศึกษาค้นคว้า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น้ำขี้เถ้าที่ใช้ใน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น้ำยาล้างจาน ใช้น้ำขี้เถ้าที่ผสมจากอัตราส่วนโดยมวลของขี้เถ้าต่อน้ำเปล่าเท่ากับ 1 ต่อ 2 ส่วน และผ่านการหมักเป็นเวลา 5 วัน</a:t>
            </a:r>
          </a:p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น้ำมะกรูดใช้ใน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น้ำยาล้างจาน ใช้น้ำมะกรูดที่ผสมจากอัตราส่วนโดยมวลของมะกรูดต่อน้ำเปล่าเท่ากับ 1 ต่อ 2 ส่วน แล้วนำไปต้มจนน้ำเดือดเป็นเวลา 1 นาที</a:t>
            </a:r>
          </a:p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การศึกษาค่าความเป็นกรด-เบสของน้ำยาล้างจาน ศึกษาโดยใช้กระดาษทดสอบค่า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 (Universal test paper)</a:t>
            </a:r>
          </a:p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การศึกษาอัตราส่วนของน้ำขี้เถ้ากับน้ำมะกรูด เป็นการศึกษาอัตราส่วนโดยมวล 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โดยกำหนดอัตราส่วนของน้ำขี้เถ้า : น้ำมะกรูด เท่ากับ 2 : 1, 3 : 1 และ 3 : 2</a:t>
            </a:r>
          </a:p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การเปรียบเทียบประสิทธิภาพของน้ำยาล้างจาน เปรียบเทียบจากค่าความเป็นกรด-เบสของน้ำยาล้างจาน ความสะอาดของภาชนะ ได้แก่ การสังเกตคราบสกปรก กลิ่นตกค้าง 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และการทดสอบความมันบนภาชนะ และเชื้อโคลิฟอร์มที่พบในภาชนะหลังจากการใช้น้ำยาล้างจาน</a:t>
            </a:r>
          </a:p>
        </p:txBody>
      </p:sp>
    </p:spTree>
    <p:extLst>
      <p:ext uri="{BB962C8B-B14F-4D97-AF65-F5344CB8AC3E}">
        <p14:creationId xmlns:p14="http://schemas.microsoft.com/office/powerpoint/2010/main" val="370690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สมมติฐานการศึกษาค้นคว้า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800" b="1" dirty="0" err="1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8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น้ำยาล้างจานที่มีอัตราส่วนของน้ำขี้เถ้ากับน้ำมะกรูดแตกต่างกัน </a:t>
            </a:r>
            <a:b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จะมีค่าความเป็นกรด-เบสแตกต่างกัน และน้ำยาล้างจานจากน้ำขี้เถ้ามีประสิทธิภาพกว่าน้ำยาล้างจานทั่วไป โดยสามารถทำได้ง่าย มีราคาประหยัด และปลอดภัยกว่าน้ำยาล้างจานทั่วไป มีค่าความเป็นกรด-เบสหรือค่า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 </a:t>
            </a:r>
            <a:r>
              <a:rPr lang="th-TH" sz="2800" b="1" dirty="0">
                <a:solidFill>
                  <a:schemeClr val="bg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ที่เป็นกลาง 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13817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>
                <a:solidFill>
                  <a:schemeClr val="accent1">
                    <a:lumMod val="90000"/>
                    <a:lumOff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นิยามเชิงปฏิบัติการ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น้ำยาล้างจานทั่วไป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น้ำยาล้างจานที่หาได้ตามท้องตลาด</a:t>
            </a:r>
          </a:p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กระบวนการผลิตน้ำยาล้างจาน ที่ใช้ทรัพยากรต่าง ๆ อันได้แก่ ทรัพยากรทางธรรมชาติ แรงงาน เงินทุน และวิธีการดำเนินการ อย่างมีคุณภาพสูงสุดได้อย่าง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เต็มศักยภาพ</a:t>
            </a:r>
          </a:p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ค่าความเป็นกรด-เบส หรือค่า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ค่าความเป็นกรดหรือเบสของสารที่อยู่ในผลิตภัณฑ์ต่าง ๆ โดยค่า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จะอยู่ในช่วง 1-14 ถ้าค่า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น้อยกว่า 7 สารชนิดนั้นก็จะมีฤทธิ์เป็นกรด และถ้าค่า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 7 สารชนิดนั้นก็จะมีฤทธิ์เป็นเบสหรือด่าง แต่ถ้าค่า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นั้นมีค่าเท่ากับ 7 แสดงว่าสารชนิดนั้นเป็นกลาง ไม่ทำให้เกิดการระคายเคืองต่อผิวหนัง</a:t>
            </a:r>
          </a:p>
        </p:txBody>
      </p:sp>
    </p:spTree>
    <p:extLst>
      <p:ext uri="{BB962C8B-B14F-4D97-AF65-F5344CB8AC3E}">
        <p14:creationId xmlns:p14="http://schemas.microsoft.com/office/powerpoint/2010/main" val="354019254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ใบจาก">
  <a:themeElements>
    <a:clrScheme name="กำหนดเอง 5">
      <a:dk1>
        <a:sysClr val="windowText" lastClr="000000"/>
      </a:dk1>
      <a:lt1>
        <a:sysClr val="window" lastClr="FFFFFF"/>
      </a:lt1>
      <a:dk2>
        <a:srgbClr val="E5E9D4"/>
      </a:dk2>
      <a:lt2>
        <a:srgbClr val="FDF59C"/>
      </a:lt2>
      <a:accent1>
        <a:srgbClr val="33391C"/>
      </a:accent1>
      <a:accent2>
        <a:srgbClr val="F3A447"/>
      </a:accent2>
      <a:accent3>
        <a:srgbClr val="F0D67E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1731</TotalTime>
  <Words>4269</Words>
  <Application>Microsoft Office PowerPoint</Application>
  <PresentationFormat>นำเสนอทางหน้าจอ (4:3)</PresentationFormat>
  <Paragraphs>327</Paragraphs>
  <Slides>41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41</vt:i4>
      </vt:variant>
    </vt:vector>
  </HeadingPairs>
  <TitlesOfParts>
    <vt:vector size="48" baseType="lpstr">
      <vt:lpstr>Wingdings</vt:lpstr>
      <vt:lpstr>Arial</vt:lpstr>
      <vt:lpstr>Calibri</vt:lpstr>
      <vt:lpstr>TH Charm of AU</vt:lpstr>
      <vt:lpstr>TH SarabunPSK</vt:lpstr>
      <vt:lpstr>Tw Cen MT</vt:lpstr>
      <vt:lpstr>ใบจาก</vt:lpstr>
      <vt:lpstr>โครงงานวิทยาศาสตร์</vt:lpstr>
      <vt:lpstr>งานนำเสนอ PowerPoint</vt:lpstr>
      <vt:lpstr>ที่มาและความสำคัญของโครงงาน</vt:lpstr>
      <vt:lpstr>ที่มาและความสำคัญของโครงงาน</vt:lpstr>
      <vt:lpstr>ที่มาและความสำคัญของโครงงาน</vt:lpstr>
      <vt:lpstr>จุดมุ่งหมายของการศึกษาค้นคว้า</vt:lpstr>
      <vt:lpstr>ขอบเขตของการศึกษาค้นคว้า</vt:lpstr>
      <vt:lpstr>สมมติฐานการศึกษาค้นคว้า</vt:lpstr>
      <vt:lpstr>นิยามเชิงปฏิบัติการ</vt:lpstr>
      <vt:lpstr>นิยามเชิงปฏิบัติการ</vt:lpstr>
      <vt:lpstr>ตัวแปร</vt:lpstr>
      <vt:lpstr>ตัวแปร</vt:lpstr>
      <vt:lpstr>ตัวแปร</vt:lpstr>
      <vt:lpstr>ตัวแปร</vt:lpstr>
      <vt:lpstr>วัสดุ อุปกรณ์</vt:lpstr>
      <vt:lpstr>วิธีการศึกษาค้นคว้า</vt:lpstr>
      <vt:lpstr>วิธีการศึกษาค้นคว้า</vt:lpstr>
      <vt:lpstr>วิธีการศึกษาค้นคว้า</vt:lpstr>
      <vt:lpstr>วิธีการศึกษาค้นคว้า</vt:lpstr>
      <vt:lpstr>วิธีการศึกษาค้นคว้า</vt:lpstr>
      <vt:lpstr>วิธีการศึกษาค้นคว้า</vt:lpstr>
      <vt:lpstr>วิธีการศึกษาค้นคว้า</vt:lpstr>
      <vt:lpstr>วิธีการศึกษาค้นคว้า</vt:lpstr>
      <vt:lpstr>วิธีการศึกษาค้นคว้า</vt:lpstr>
      <vt:lpstr>วิธีการศึกษาค้นคว้า</vt:lpstr>
      <vt:lpstr>ผลการศึกษาค้นคว้า</vt:lpstr>
      <vt:lpstr>ผลการศึกษาค้นคว้า</vt:lpstr>
      <vt:lpstr>ผลการศึกษาค้นคว้า</vt:lpstr>
      <vt:lpstr>ผลการศึกษาค้นคว้า</vt:lpstr>
      <vt:lpstr>ผลการศึกษาค้นคว้า</vt:lpstr>
      <vt:lpstr>ผลการศึกษาค้นคว้า</vt:lpstr>
      <vt:lpstr>สรุปผล</vt:lpstr>
      <vt:lpstr>สรุปผล</vt:lpstr>
      <vt:lpstr>สรุปผล</vt:lpstr>
      <vt:lpstr>สรุปผล</vt:lpstr>
      <vt:lpstr>สรุปผล</vt:lpstr>
      <vt:lpstr>อภิปรายผล</vt:lpstr>
      <vt:lpstr>ประโยชน์ที่ได้รับ</vt:lpstr>
      <vt:lpstr>ข้อเสนอแนะ</vt:lpstr>
      <vt:lpstr>เอกสารอ้างอิง</vt:lpstr>
      <vt:lpstr>เอกสารอ้างอิง</vt:lpstr>
    </vt:vector>
  </TitlesOfParts>
  <Company>www.easyosteam.com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โครงงานวิทยาศาสตร์</dc:title>
  <dc:creator>KKD Windows7 V.11_x64</dc:creator>
  <cp:lastModifiedBy>ACER</cp:lastModifiedBy>
  <cp:revision>91</cp:revision>
  <cp:lastPrinted>2019-11-11T09:26:18Z</cp:lastPrinted>
  <dcterms:created xsi:type="dcterms:W3CDTF">2019-11-09T09:48:20Z</dcterms:created>
  <dcterms:modified xsi:type="dcterms:W3CDTF">2019-11-12T02:23:36Z</dcterms:modified>
</cp:coreProperties>
</file>