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316" r:id="rId1"/>
  </p:sldMasterIdLst>
  <p:notesMasterIdLst>
    <p:notesMasterId r:id="rId25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91" r:id="rId10"/>
    <p:sldId id="264" r:id="rId11"/>
    <p:sldId id="265" r:id="rId12"/>
    <p:sldId id="267" r:id="rId13"/>
    <p:sldId id="289" r:id="rId14"/>
    <p:sldId id="290" r:id="rId15"/>
    <p:sldId id="272" r:id="rId16"/>
    <p:sldId id="273" r:id="rId17"/>
    <p:sldId id="281" r:id="rId18"/>
    <p:sldId id="282" r:id="rId19"/>
    <p:sldId id="283" r:id="rId20"/>
    <p:sldId id="284" r:id="rId21"/>
    <p:sldId id="286" r:id="rId22"/>
    <p:sldId id="287" r:id="rId23"/>
    <p:sldId id="288" r:id="rId2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Lenovo" initials="L" lastIdx="2" clrIdx="0">
    <p:extLst>
      <p:ext uri="{19B8F6BF-5375-455C-9EA6-DF929625EA0E}">
        <p15:presenceInfo xmlns:p15="http://schemas.microsoft.com/office/powerpoint/2012/main" xmlns="" userId="Lenovo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3D2FF"/>
    <a:srgbClr val="0EDAF6"/>
    <a:srgbClr val="FC88E3"/>
    <a:srgbClr val="FF2F2F"/>
    <a:srgbClr val="F6710E"/>
    <a:srgbClr val="F87310"/>
    <a:srgbClr val="F38939"/>
    <a:srgbClr val="FF3300"/>
    <a:srgbClr val="FC64FC"/>
    <a:srgbClr val="E7FA2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สไตล์สีปานกลาง 2 - เน้น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88722" autoAdjust="0"/>
  </p:normalViewPr>
  <p:slideViewPr>
    <p:cSldViewPr snapToGrid="0">
      <p:cViewPr>
        <p:scale>
          <a:sx n="72" d="100"/>
          <a:sy n="72" d="100"/>
        </p:scale>
        <p:origin x="-648" y="4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commentAuthors" Target="commentAuthor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หัวกระดาษ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h-TH"/>
          </a:p>
        </p:txBody>
      </p:sp>
      <p:sp>
        <p:nvSpPr>
          <p:cNvPr id="3" name="ตัวแทนวันที่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CD8E86-0A5C-4F32-AA81-9DFCF3917D68}" type="datetimeFigureOut">
              <a:rPr lang="th-TH" smtClean="0"/>
              <a:t>12/11/62</a:t>
            </a:fld>
            <a:endParaRPr lang="th-TH"/>
          </a:p>
        </p:txBody>
      </p:sp>
      <p:sp>
        <p:nvSpPr>
          <p:cNvPr id="4" name="ตัวแทนรูปบนภาพนิ่ง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th-TH"/>
          </a:p>
        </p:txBody>
      </p:sp>
      <p:sp>
        <p:nvSpPr>
          <p:cNvPr id="5" name="ตัวแทนบันทึกย่อ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th-TH"/>
              <a:t>คลิกเพื่อแก้ไขลักษณะของข้อความต้นแบบ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6" name="ตัวแทนท้ายกระดา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h-TH"/>
          </a:p>
        </p:txBody>
      </p:sp>
      <p:sp>
        <p:nvSpPr>
          <p:cNvPr id="7" name="ตัวแทนหมายเลขภาพนิ่ง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4AF474A-5F24-4766-8A7E-AF711FC4E7AC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406209455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รูปบนสไลด์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ตัวแทนบันทึกย่อ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 dirty="0"/>
          </a:p>
        </p:txBody>
      </p:sp>
      <p:sp>
        <p:nvSpPr>
          <p:cNvPr id="4" name="ตัวแทนหมายเลขสไลด์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4AF474A-5F24-4766-8A7E-AF711FC4E7AC}" type="slidenum">
              <a:rPr lang="th-TH" smtClean="0"/>
              <a:t>13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41745160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รูปบนสไลด์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ตัวแทนบันทึกย่อ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 dirty="0"/>
          </a:p>
        </p:txBody>
      </p:sp>
      <p:sp>
        <p:nvSpPr>
          <p:cNvPr id="4" name="ตัวแทนหมายเลขสไลด์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4AF474A-5F24-4766-8A7E-AF711FC4E7AC}" type="slidenum">
              <a:rPr lang="th-TH" smtClean="0"/>
              <a:t>16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84792923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สไลด์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2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803405"/>
            <a:ext cx="9448800" cy="1825096"/>
          </a:xfrm>
        </p:spPr>
        <p:txBody>
          <a:bodyPr anchor="b">
            <a:normAutofit/>
          </a:bodyPr>
          <a:lstStyle>
            <a:lvl1pPr algn="l">
              <a:defRPr sz="6000"/>
            </a:lvl1pPr>
          </a:lstStyle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632201"/>
            <a:ext cx="9448800" cy="685800"/>
          </a:xfrm>
        </p:spPr>
        <p:txBody>
          <a:bodyPr>
            <a:normAutofit/>
          </a:bodyPr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th-TH"/>
              <a:t>คลิกเพื่อแก้ไขสไตล์ชื่อเรื่องรองต้นแบบ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09561" y="4314328"/>
            <a:ext cx="2910840" cy="374642"/>
          </a:xfrm>
        </p:spPr>
        <p:txBody>
          <a:bodyPr/>
          <a:lstStyle/>
          <a:p>
            <a:fld id="{6CC7F5CE-2677-4785-ADD0-DC77EB03F031}" type="datetimeFigureOut">
              <a:rPr lang="th-TH" smtClean="0"/>
              <a:t>12/11/62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371600" y="4323845"/>
            <a:ext cx="6400800" cy="365125"/>
          </a:xfrm>
        </p:spPr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77200" y="1430866"/>
            <a:ext cx="2743200" cy="365125"/>
          </a:xfrm>
        </p:spPr>
        <p:txBody>
          <a:bodyPr/>
          <a:lstStyle/>
          <a:p>
            <a:fld id="{738E0806-B262-4BD0-826E-34687344F564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3170740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รูปภาพพาโนรามา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77" y="4697360"/>
            <a:ext cx="10822034" cy="81935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1727" y="941439"/>
            <a:ext cx="10821840" cy="3478161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th-TH"/>
              <a:t>คลิกไอคอนเพื่อเพิ่มรูปภาพ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5516715"/>
            <a:ext cx="10820400" cy="701969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C7F5CE-2677-4785-ADD0-DC77EB03F031}" type="datetimeFigureOut">
              <a:rPr lang="th-TH" smtClean="0"/>
              <a:t>12/11/62</a:t>
            </a:fld>
            <a:endParaRPr lang="th-T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8E0806-B262-4BD0-826E-34687344F564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0693961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ชื่อและคำอธิบาย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2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2"/>
            <a:ext cx="10820400" cy="2802467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9133"/>
            <a:ext cx="10130516" cy="999067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6CC7F5CE-2677-4785-ADD0-DC77EB03F031}" type="datetimeFigureOut">
              <a:rPr lang="th-TH" smtClean="0"/>
              <a:t>12/11/62</a:t>
            </a:fld>
            <a:endParaRPr lang="th-T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th-T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738E0806-B262-4BD0-826E-34687344F564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417971820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คำอ้างอิงพร้อมคำอธิบาย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C2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67" y="753533"/>
            <a:ext cx="10151533" cy="2604495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303865" y="3365556"/>
            <a:ext cx="9592736" cy="4444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959862"/>
            <a:ext cx="10151533" cy="679871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6CC7F5CE-2677-4785-ADD0-DC77EB03F031}" type="datetimeFigureOut">
              <a:rPr lang="th-TH" smtClean="0"/>
              <a:t>12/11/62</a:t>
            </a:fld>
            <a:endParaRPr lang="th-T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th-T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738E0806-B262-4BD0-826E-34687344F564}" type="slidenum">
              <a:rPr lang="th-TH" smtClean="0"/>
              <a:t>‹#›</a:t>
            </a:fld>
            <a:endParaRPr lang="th-TH"/>
          </a:p>
        </p:txBody>
      </p:sp>
      <p:sp>
        <p:nvSpPr>
          <p:cNvPr id="9" name="TextBox 8"/>
          <p:cNvSpPr txBox="1"/>
          <p:nvPr/>
        </p:nvSpPr>
        <p:spPr>
          <a:xfrm>
            <a:off x="476250" y="93345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0984230" y="270129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57882077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นามบัตร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2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95" y="1124701"/>
            <a:ext cx="10146186" cy="251183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8315"/>
            <a:ext cx="10144654" cy="99988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78883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6CC7F5CE-2677-4785-ADD0-DC77EB03F031}" type="datetimeFigureOut">
              <a:rPr lang="th-TH" smtClean="0"/>
              <a:t>12/11/62</a:t>
            </a:fld>
            <a:endParaRPr lang="th-T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8883"/>
            <a:ext cx="6991492" cy="365125"/>
          </a:xfrm>
        </p:spPr>
        <p:txBody>
          <a:bodyPr/>
          <a:lstStyle/>
          <a:p>
            <a:endParaRPr lang="th-T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738E0806-B262-4BD0-826E-34687344F564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35240621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คอลัมน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2895600" y="761999"/>
            <a:ext cx="8610599" cy="1303867"/>
          </a:xfrm>
        </p:spPr>
        <p:txBody>
          <a:bodyPr/>
          <a:lstStyle/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0" y="2202080"/>
            <a:ext cx="3456432" cy="617320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799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68800" y="2201333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366858" y="2904067"/>
            <a:ext cx="3456432" cy="331461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51800" y="2192866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8051801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C7F5CE-2677-4785-ADD0-DC77EB03F031}" type="datetimeFigureOut">
              <a:rPr lang="th-TH" smtClean="0"/>
              <a:t>12/11/62</a:t>
            </a:fld>
            <a:endParaRPr lang="th-TH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8E0806-B262-4BD0-826E-34687344F564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94212227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คอลัมน์รูปภาพ 3 รูป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599" cy="1295400"/>
          </a:xfrm>
        </p:spPr>
        <p:txBody>
          <a:bodyPr/>
          <a:lstStyle/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8618" y="4191000"/>
            <a:ext cx="3451582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8618" y="2362200"/>
            <a:ext cx="3451582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th-TH"/>
              <a:t>คลิกไอคอนเพื่อเพิ่มรูปภาพ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8618" y="4873764"/>
            <a:ext cx="3451582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74263" y="4191000"/>
            <a:ext cx="3448935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374263" y="2362200"/>
            <a:ext cx="3448936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th-TH"/>
              <a:t>คลิกไอคอนเพื่อเพิ่มรูปภาพ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374264" y="4873763"/>
            <a:ext cx="344893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49731" y="4191000"/>
            <a:ext cx="3456469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049855" y="2362200"/>
            <a:ext cx="3447878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th-TH"/>
              <a:t>คลิกไอคอนเพื่อเพิ่มรูปภาพ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8049731" y="4873761"/>
            <a:ext cx="345244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C7F5CE-2677-4785-ADD0-DC77EB03F031}" type="datetimeFigureOut">
              <a:rPr lang="th-TH" smtClean="0"/>
              <a:t>12/11/62</a:t>
            </a:fld>
            <a:endParaRPr lang="th-TH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8E0806-B262-4BD0-826E-34687344F564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66864722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ชื่อเรื่องและข้อความ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2194559"/>
            <a:ext cx="10820400" cy="4024125"/>
          </a:xfrm>
        </p:spPr>
        <p:txBody>
          <a:bodyPr vert="eaVert"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C7F5CE-2677-4785-ADD0-DC77EB03F031}" type="datetimeFigureOut">
              <a:rPr lang="th-TH" smtClean="0"/>
              <a:t>12/11/62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8E0806-B262-4BD0-826E-34687344F564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24850415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ข้อความและชื่อเรื่อง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2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48800" y="745066"/>
            <a:ext cx="2057400" cy="3903133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24466" y="745067"/>
            <a:ext cx="8204201" cy="3903133"/>
          </a:xfrm>
        </p:spPr>
        <p:txBody>
          <a:bodyPr vert="eaVert"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79941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6CC7F5CE-2677-4785-ADD0-DC77EB03F031}" type="datetimeFigureOut">
              <a:rPr lang="th-TH" smtClean="0"/>
              <a:t>12/11/62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0"/>
            <a:ext cx="6991492" cy="365125"/>
          </a:xfrm>
        </p:spPr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738E0806-B262-4BD0-826E-34687344F564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1920342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ชื่อเรื่องและเนื้อห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C7F5CE-2677-4785-ADD0-DC77EB03F031}" type="datetimeFigureOut">
              <a:rPr lang="th-TH" smtClean="0"/>
              <a:t>12/11/62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8E0806-B262-4BD0-826E-34687344F564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8133699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ส่วนหัวของ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2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3"/>
            <a:ext cx="10820399" cy="2801935"/>
          </a:xfrm>
        </p:spPr>
        <p:txBody>
          <a:bodyPr anchor="b">
            <a:normAutofit/>
          </a:bodyPr>
          <a:lstStyle>
            <a:lvl1pPr algn="r">
              <a:defRPr sz="4000"/>
            </a:lvl1pPr>
          </a:lstStyle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467" y="3641725"/>
            <a:ext cx="10490200" cy="955675"/>
          </a:xfrm>
        </p:spPr>
        <p:txBody>
          <a:bodyPr>
            <a:normAutofit/>
          </a:bodyPr>
          <a:lstStyle>
            <a:lvl1pPr marL="0" indent="0" algn="r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6CC7F5CE-2677-4785-ADD0-DC77EB03F031}" type="datetimeFigureOut">
              <a:rPr lang="th-TH" smtClean="0"/>
              <a:t>12/11/62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1"/>
            <a:ext cx="6991492" cy="364065"/>
          </a:xfrm>
        </p:spPr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738E0806-B262-4BD0-826E-34687344F564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5077359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เนื้อหา 2 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2194559"/>
            <a:ext cx="5334000" cy="4024125"/>
          </a:xfrm>
        </p:spPr>
        <p:txBody>
          <a:bodyPr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194559"/>
            <a:ext cx="5334000" cy="4024125"/>
          </a:xfrm>
        </p:spPr>
        <p:txBody>
          <a:bodyPr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C7F5CE-2677-4785-ADD0-DC77EB03F031}" type="datetimeFigureOut">
              <a:rPr lang="th-TH" smtClean="0"/>
              <a:t>12/11/62</a:t>
            </a:fld>
            <a:endParaRPr lang="th-T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8E0806-B262-4BD0-826E-34687344F564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7352952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การเปรียบเทียบ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600" cy="1295400"/>
          </a:xfrm>
        </p:spPr>
        <p:txBody>
          <a:bodyPr/>
          <a:lstStyle/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9" y="2183802"/>
            <a:ext cx="5079991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0" y="3132666"/>
            <a:ext cx="5311775" cy="3086019"/>
          </a:xfrm>
        </p:spPr>
        <p:txBody>
          <a:bodyPr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0" y="2183802"/>
            <a:ext cx="5105400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132666"/>
            <a:ext cx="5334000" cy="3086019"/>
          </a:xfrm>
        </p:spPr>
        <p:txBody>
          <a:bodyPr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C7F5CE-2677-4785-ADD0-DC77EB03F031}" type="datetimeFigureOut">
              <a:rPr lang="th-TH" smtClean="0"/>
              <a:t>12/11/62</a:t>
            </a:fld>
            <a:endParaRPr lang="th-TH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8E0806-B262-4BD0-826E-34687344F564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2740225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เฉพาะ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C7F5CE-2677-4785-ADD0-DC77EB03F031}" type="datetimeFigureOut">
              <a:rPr lang="th-TH" smtClean="0"/>
              <a:t>12/11/62</a:t>
            </a:fld>
            <a:endParaRPr lang="th-TH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8E0806-B262-4BD0-826E-34687344F564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41719616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ว่างเปล่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C7F5CE-2677-4785-ADD0-DC77EB03F031}" type="datetimeFigureOut">
              <a:rPr lang="th-TH" smtClean="0"/>
              <a:t>12/11/62</a:t>
            </a:fld>
            <a:endParaRPr lang="th-TH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8E0806-B262-4BD0-826E-34687344F564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5739131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เนื้อหา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411480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95582" y="746759"/>
            <a:ext cx="6510618" cy="5471925"/>
          </a:xfrm>
        </p:spPr>
        <p:txBody>
          <a:bodyPr anchor="ctr"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411480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C7F5CE-2677-4785-ADD0-DC77EB03F031}" type="datetimeFigureOut">
              <a:rPr lang="th-TH" smtClean="0"/>
              <a:t>12/11/62</a:t>
            </a:fld>
            <a:endParaRPr lang="th-T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8E0806-B262-4BD0-826E-34687344F564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2977262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รูปภาพ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687324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861238" y="751241"/>
            <a:ext cx="3644962" cy="5467443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th-TH"/>
              <a:t>คลิกไอคอนเพื่อเพิ่มรูปภาพ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687324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C7F5CE-2677-4785-ADD0-DC77EB03F031}" type="datetimeFigureOut">
              <a:rPr lang="th-TH" smtClean="0"/>
              <a:t>12/11/62</a:t>
            </a:fld>
            <a:endParaRPr lang="th-T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8E0806-B262-4BD0-826E-34687344F564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3495595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833">
              <a:schemeClr val="bg1"/>
            </a:gs>
            <a:gs pos="30000">
              <a:schemeClr val="accent5">
                <a:lumMod val="20000"/>
                <a:lumOff val="80000"/>
              </a:schemeClr>
            </a:gs>
            <a:gs pos="100000">
              <a:schemeClr val="bg1"/>
            </a:gs>
            <a:gs pos="61000">
              <a:schemeClr val="bg1"/>
            </a:gs>
            <a:gs pos="85000">
              <a:schemeClr val="bg1"/>
            </a:gs>
          </a:gsLst>
          <a:lin ang="135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2-HD-TOP.pn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4414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895600" y="764373"/>
            <a:ext cx="8610600" cy="12930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194560"/>
            <a:ext cx="10820400" cy="40241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95360" y="6356350"/>
            <a:ext cx="29108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CC7F5CE-2677-4785-ADD0-DC77EB03F031}" type="datetimeFigureOut">
              <a:rPr lang="th-TH" smtClean="0"/>
              <a:t>12/11/62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6355845"/>
            <a:ext cx="7772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63000" y="38100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38E0806-B262-4BD0-826E-34687344F564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0536361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317" r:id="rId1"/>
    <p:sldLayoutId id="2147484318" r:id="rId2"/>
    <p:sldLayoutId id="2147484319" r:id="rId3"/>
    <p:sldLayoutId id="2147484320" r:id="rId4"/>
    <p:sldLayoutId id="2147484321" r:id="rId5"/>
    <p:sldLayoutId id="2147484322" r:id="rId6"/>
    <p:sldLayoutId id="2147484323" r:id="rId7"/>
    <p:sldLayoutId id="2147484324" r:id="rId8"/>
    <p:sldLayoutId id="2147484325" r:id="rId9"/>
    <p:sldLayoutId id="2147484326" r:id="rId10"/>
    <p:sldLayoutId id="2147484327" r:id="rId11"/>
    <p:sldLayoutId id="2147484328" r:id="rId12"/>
    <p:sldLayoutId id="2147484329" r:id="rId13"/>
    <p:sldLayoutId id="2147484330" r:id="rId14"/>
    <p:sldLayoutId id="2147484331" r:id="rId15"/>
    <p:sldLayoutId id="2147484332" r:id="rId16"/>
    <p:sldLayoutId id="2147484333" r:id="rId17"/>
  </p:sldLayoutIdLst>
  <p:txStyles>
    <p:titleStyle>
      <a:lvl1pPr algn="r" defTabSz="914400" rtl="0" eaLnBrk="1" latinLnBrk="0" hangingPunct="1">
        <a:lnSpc>
          <a:spcPct val="90000"/>
        </a:lnSpc>
        <a:spcBef>
          <a:spcPct val="0"/>
        </a:spcBef>
        <a:buNone/>
        <a:defRPr sz="40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สี่เหลี่ยมผืนผ้า 6">
            <a:extLst>
              <a:ext uri="{FF2B5EF4-FFF2-40B4-BE49-F238E27FC236}">
                <a16:creationId xmlns:a16="http://schemas.microsoft.com/office/drawing/2014/main" xmlns="" id="{F599E8D3-890B-42DB-BBA0-6CBA91A4A344}"/>
              </a:ext>
            </a:extLst>
          </p:cNvPr>
          <p:cNvSpPr/>
          <p:nvPr/>
        </p:nvSpPr>
        <p:spPr>
          <a:xfrm>
            <a:off x="-1182143" y="2202668"/>
            <a:ext cx="7736413" cy="212365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th-TH" sz="66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+mj-cs"/>
              </a:rPr>
              <a:t>โครงงานวิทยาศาสตร์ </a:t>
            </a:r>
          </a:p>
          <a:p>
            <a:pPr algn="ctr"/>
            <a:r>
              <a:rPr lang="th-TH" sz="66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+mj-cs"/>
              </a:rPr>
              <a:t>                   เรื่อง ตู้ลดกลิ่นรองเท้า</a:t>
            </a:r>
          </a:p>
        </p:txBody>
      </p:sp>
      <p:sp>
        <p:nvSpPr>
          <p:cNvPr id="8" name="แผนผังลําดับงาน: กระบวนการ 7">
            <a:extLst>
              <a:ext uri="{FF2B5EF4-FFF2-40B4-BE49-F238E27FC236}">
                <a16:creationId xmlns:a16="http://schemas.microsoft.com/office/drawing/2014/main" xmlns="" id="{D64AF11B-F64A-467E-9F3D-1A0396DB57FD}"/>
              </a:ext>
            </a:extLst>
          </p:cNvPr>
          <p:cNvSpPr/>
          <p:nvPr/>
        </p:nvSpPr>
        <p:spPr>
          <a:xfrm rot="725785">
            <a:off x="8051824" y="-468408"/>
            <a:ext cx="4797448" cy="8066138"/>
          </a:xfrm>
          <a:prstGeom prst="flowChartProcess">
            <a:avLst/>
          </a:prstGeom>
          <a:solidFill>
            <a:srgbClr val="250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pic>
        <p:nvPicPr>
          <p:cNvPr id="9" name="รูปภาพ 8">
            <a:extLst>
              <a:ext uri="{FF2B5EF4-FFF2-40B4-BE49-F238E27FC236}">
                <a16:creationId xmlns:a16="http://schemas.microsoft.com/office/drawing/2014/main" xmlns="" id="{8EF61885-F64B-4377-9F0D-311494E9DE8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17207" y="277496"/>
            <a:ext cx="2721949" cy="2593719"/>
          </a:xfrm>
          <a:prstGeom prst="rect">
            <a:avLst/>
          </a:prstGeom>
        </p:spPr>
      </p:pic>
      <p:sp>
        <p:nvSpPr>
          <p:cNvPr id="10" name="สี่เหลี่ยมผืนผ้า 9">
            <a:extLst>
              <a:ext uri="{FF2B5EF4-FFF2-40B4-BE49-F238E27FC236}">
                <a16:creationId xmlns:a16="http://schemas.microsoft.com/office/drawing/2014/main" xmlns="" id="{14CC1CDD-185E-4B6C-B78D-0360A5079B57}"/>
              </a:ext>
            </a:extLst>
          </p:cNvPr>
          <p:cNvSpPr/>
          <p:nvPr/>
        </p:nvSpPr>
        <p:spPr>
          <a:xfrm>
            <a:off x="8183880" y="3244334"/>
            <a:ext cx="3648456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ko-KR" sz="2800" b="1" dirty="0" err="1">
                <a:solidFill>
                  <a:schemeClr val="bg1"/>
                </a:solidFill>
                <a:latin typeface="Arial" pitchFamily="34" charset="0"/>
                <a:ea typeface="맑은 고딕" pitchFamily="50" charset="-127"/>
                <a:cs typeface="+mj-cs"/>
              </a:rPr>
              <a:t>Nakhonratchasima</a:t>
            </a:r>
            <a:r>
              <a:rPr lang="en-US" altLang="ko-KR" sz="2800" b="1" dirty="0">
                <a:solidFill>
                  <a:schemeClr val="bg1"/>
                </a:solidFill>
                <a:latin typeface="Arial" pitchFamily="34" charset="0"/>
                <a:ea typeface="맑은 고딕" pitchFamily="50" charset="-127"/>
                <a:cs typeface="+mj-cs"/>
              </a:rPr>
              <a:t> </a:t>
            </a:r>
          </a:p>
          <a:p>
            <a:pPr algn="ctr"/>
            <a:r>
              <a:rPr lang="en-US" altLang="ko-KR" sz="2800" b="1" dirty="0">
                <a:solidFill>
                  <a:schemeClr val="bg1"/>
                </a:solidFill>
                <a:latin typeface="Arial" pitchFamily="34" charset="0"/>
                <a:ea typeface="맑은 고딕" pitchFamily="50" charset="-127"/>
                <a:cs typeface="+mj-cs"/>
              </a:rPr>
              <a:t> Technical College</a:t>
            </a:r>
          </a:p>
        </p:txBody>
      </p:sp>
      <p:pic>
        <p:nvPicPr>
          <p:cNvPr id="11" name="รูปภาพ 10">
            <a:extLst>
              <a:ext uri="{FF2B5EF4-FFF2-40B4-BE49-F238E27FC236}">
                <a16:creationId xmlns:a16="http://schemas.microsoft.com/office/drawing/2014/main" xmlns="" id="{95BBB860-02D0-4315-AE6E-228290ACE746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943344">
            <a:off x="6013264" y="254421"/>
            <a:ext cx="2493317" cy="31017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07218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รูปภาพ 3">
            <a:extLst>
              <a:ext uri="{FF2B5EF4-FFF2-40B4-BE49-F238E27FC236}">
                <a16:creationId xmlns:a16="http://schemas.microsoft.com/office/drawing/2014/main" xmlns="" id="{7B7A9ADD-128C-4D56-AB5B-EBF437455DB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68672"/>
            <a:ext cx="12192000" cy="1137802"/>
          </a:xfrm>
          <a:prstGeom prst="rect">
            <a:avLst/>
          </a:prstGeom>
        </p:spPr>
      </p:pic>
      <p:sp>
        <p:nvSpPr>
          <p:cNvPr id="5" name="สี่เหลี่ยมผืนผ้า 4">
            <a:extLst>
              <a:ext uri="{FF2B5EF4-FFF2-40B4-BE49-F238E27FC236}">
                <a16:creationId xmlns:a16="http://schemas.microsoft.com/office/drawing/2014/main" xmlns="" id="{E58D72D1-E612-4CA5-B378-CFAE78C98AA7}"/>
              </a:ext>
            </a:extLst>
          </p:cNvPr>
          <p:cNvSpPr/>
          <p:nvPr/>
        </p:nvSpPr>
        <p:spPr>
          <a:xfrm>
            <a:off x="3760264" y="490811"/>
            <a:ext cx="4671472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th-TH" sz="6000" b="1" dirty="0">
                <a:ln w="18000">
                  <a:solidFill>
                    <a:srgbClr val="FEFAC9">
                      <a:lumMod val="10000"/>
                    </a:srgbClr>
                  </a:solidFill>
                  <a:prstDash val="solid"/>
                  <a:miter lim="800000"/>
                </a:ln>
                <a:solidFill>
                  <a:srgbClr val="00B0F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นิยามเชิงปฏิบัติการ</a:t>
            </a:r>
          </a:p>
        </p:txBody>
      </p:sp>
      <p:sp>
        <p:nvSpPr>
          <p:cNvPr id="6" name="กล่องข้อความ 5">
            <a:extLst>
              <a:ext uri="{FF2B5EF4-FFF2-40B4-BE49-F238E27FC236}">
                <a16:creationId xmlns:a16="http://schemas.microsoft.com/office/drawing/2014/main" xmlns="" id="{5444278D-F903-4FA4-9EBC-31133F9CCC99}"/>
              </a:ext>
            </a:extLst>
          </p:cNvPr>
          <p:cNvSpPr txBox="1"/>
          <p:nvPr/>
        </p:nvSpPr>
        <p:spPr>
          <a:xfrm>
            <a:off x="221848" y="1958088"/>
            <a:ext cx="11748303" cy="45312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457200">
              <a:lnSpc>
                <a:spcPct val="115000"/>
              </a:lnSpc>
              <a:spcAft>
                <a:spcPts val="0"/>
              </a:spcAft>
            </a:pPr>
            <a:r>
              <a:rPr lang="en-US" sz="3600" b="1" dirty="0">
                <a:latin typeface="TH SarabunPSK" panose="020B0500040200020003" pitchFamily="34" charset="-34"/>
                <a:ea typeface="Calibri" panose="020F0502020204030204" pitchFamily="34" charset="0"/>
                <a:cs typeface="+mj-cs"/>
              </a:rPr>
              <a:t>1. </a:t>
            </a:r>
            <a:r>
              <a:rPr lang="th-TH" sz="3600" b="1" dirty="0">
                <a:latin typeface="TH SarabunPSK" panose="020B0500040200020003" pitchFamily="34" charset="-34"/>
                <a:ea typeface="Calibri" panose="020F0502020204030204" pitchFamily="34" charset="0"/>
                <a:cs typeface="+mj-cs"/>
              </a:rPr>
              <a:t>ตู้ลดกลิ่นรองเท้า คือ ตู้ที่จัดทำขึ้นโดยผู้จัดทำโครงงานมีขนาดกว้าง </a:t>
            </a:r>
            <a:r>
              <a:rPr lang="en-US" sz="3600" b="1" dirty="0">
                <a:latin typeface="TH SarabunPSK" panose="020B0500040200020003" pitchFamily="34" charset="-34"/>
                <a:ea typeface="Calibri" panose="020F0502020204030204" pitchFamily="34" charset="0"/>
                <a:cs typeface="+mj-cs"/>
              </a:rPr>
              <a:t>40</a:t>
            </a:r>
            <a:r>
              <a:rPr lang="th-TH" sz="3600" b="1" dirty="0">
                <a:latin typeface="TH SarabunPSK" panose="020B0500040200020003" pitchFamily="34" charset="-34"/>
                <a:ea typeface="Calibri" panose="020F0502020204030204" pitchFamily="34" charset="0"/>
                <a:cs typeface="+mj-cs"/>
              </a:rPr>
              <a:t> ซม</a:t>
            </a:r>
            <a:r>
              <a:rPr lang="en-US" sz="3600" b="1" dirty="0">
                <a:latin typeface="TH SarabunPSK" panose="020B0500040200020003" pitchFamily="34" charset="-34"/>
                <a:ea typeface="Calibri" panose="020F0502020204030204" pitchFamily="34" charset="0"/>
                <a:cs typeface="+mj-cs"/>
              </a:rPr>
              <a:t>. </a:t>
            </a:r>
            <a:r>
              <a:rPr lang="th-TH" sz="3600" b="1" dirty="0">
                <a:latin typeface="TH SarabunPSK" panose="020B0500040200020003" pitchFamily="34" charset="-34"/>
                <a:ea typeface="Calibri" panose="020F0502020204030204" pitchFamily="34" charset="0"/>
                <a:cs typeface="+mj-cs"/>
              </a:rPr>
              <a:t>ยาว </a:t>
            </a:r>
            <a:r>
              <a:rPr lang="en-US" sz="3600" b="1" dirty="0">
                <a:latin typeface="TH SarabunPSK" panose="020B0500040200020003" pitchFamily="34" charset="-34"/>
                <a:ea typeface="Calibri" panose="020F0502020204030204" pitchFamily="34" charset="0"/>
                <a:cs typeface="+mj-cs"/>
              </a:rPr>
              <a:t>40 </a:t>
            </a:r>
            <a:r>
              <a:rPr lang="th-TH" sz="3600" b="1" dirty="0">
                <a:latin typeface="TH SarabunPSK" panose="020B0500040200020003" pitchFamily="34" charset="-34"/>
                <a:ea typeface="Calibri" panose="020F0502020204030204" pitchFamily="34" charset="0"/>
                <a:cs typeface="+mj-cs"/>
              </a:rPr>
              <a:t>ซม</a:t>
            </a:r>
            <a:r>
              <a:rPr lang="en-US" sz="3600" b="1" dirty="0">
                <a:latin typeface="TH SarabunPSK" panose="020B0500040200020003" pitchFamily="34" charset="-34"/>
                <a:ea typeface="Calibri" panose="020F0502020204030204" pitchFamily="34" charset="0"/>
                <a:cs typeface="+mj-cs"/>
              </a:rPr>
              <a:t>.</a:t>
            </a:r>
            <a:r>
              <a:rPr lang="th-TH" sz="3600" b="1" dirty="0">
                <a:latin typeface="TH SarabunPSK" panose="020B0500040200020003" pitchFamily="34" charset="-34"/>
                <a:ea typeface="Calibri" panose="020F0502020204030204" pitchFamily="34" charset="0"/>
                <a:cs typeface="+mj-cs"/>
              </a:rPr>
              <a:t> สูง </a:t>
            </a:r>
            <a:r>
              <a:rPr lang="en-US" sz="3600" b="1" dirty="0">
                <a:latin typeface="TH SarabunPSK" panose="020B0500040200020003" pitchFamily="34" charset="-34"/>
                <a:ea typeface="Calibri" panose="020F0502020204030204" pitchFamily="34" charset="0"/>
                <a:cs typeface="+mj-cs"/>
              </a:rPr>
              <a:t>41</a:t>
            </a:r>
            <a:r>
              <a:rPr lang="th-TH" sz="3600" b="1" dirty="0">
                <a:latin typeface="TH SarabunPSK" panose="020B0500040200020003" pitchFamily="34" charset="-34"/>
                <a:ea typeface="Calibri" panose="020F0502020204030204" pitchFamily="34" charset="0"/>
                <a:cs typeface="+mj-cs"/>
              </a:rPr>
              <a:t> ซม</a:t>
            </a:r>
            <a:r>
              <a:rPr lang="en-US" sz="3600" b="1" dirty="0">
                <a:latin typeface="TH SarabunPSK" panose="020B0500040200020003" pitchFamily="34" charset="-34"/>
                <a:ea typeface="Calibri" panose="020F0502020204030204" pitchFamily="34" charset="0"/>
                <a:cs typeface="+mj-cs"/>
              </a:rPr>
              <a:t>. </a:t>
            </a:r>
            <a:r>
              <a:rPr lang="th-TH" sz="3600" b="1" dirty="0">
                <a:latin typeface="TH SarabunPSK" panose="020B0500040200020003" pitchFamily="34" charset="-34"/>
                <a:ea typeface="Calibri" panose="020F0502020204030204" pitchFamily="34" charset="0"/>
                <a:cs typeface="+mj-cs"/>
              </a:rPr>
              <a:t>ติดตั้งพัดลมดูดอากาศและฮิต</a:t>
            </a:r>
            <a:r>
              <a:rPr lang="th-TH" sz="3600" b="1" dirty="0" err="1">
                <a:latin typeface="TH SarabunPSK" panose="020B0500040200020003" pitchFamily="34" charset="-34"/>
                <a:ea typeface="Calibri" panose="020F0502020204030204" pitchFamily="34" charset="0"/>
                <a:cs typeface="+mj-cs"/>
              </a:rPr>
              <a:t>เต</a:t>
            </a:r>
            <a:r>
              <a:rPr lang="th-TH" sz="3600" b="1" dirty="0">
                <a:latin typeface="TH SarabunPSK" panose="020B0500040200020003" pitchFamily="34" charset="-34"/>
                <a:ea typeface="Calibri" panose="020F0502020204030204" pitchFamily="34" charset="0"/>
                <a:cs typeface="+mj-cs"/>
              </a:rPr>
              <a:t>อร์ และตะแกงสำหรับวางรองเท้าภายใน </a:t>
            </a:r>
            <a:endParaRPr lang="en-US" sz="3600" b="1" dirty="0">
              <a:latin typeface="Calibri" panose="020F0502020204030204" pitchFamily="34" charset="0"/>
              <a:ea typeface="Calibri" panose="020F0502020204030204" pitchFamily="34" charset="0"/>
              <a:cs typeface="+mj-cs"/>
            </a:endParaRPr>
          </a:p>
          <a:p>
            <a:pPr indent="457200">
              <a:lnSpc>
                <a:spcPct val="115000"/>
              </a:lnSpc>
              <a:spcAft>
                <a:spcPts val="0"/>
              </a:spcAft>
            </a:pPr>
            <a:r>
              <a:rPr lang="en-US" sz="3600" b="1" dirty="0">
                <a:latin typeface="TH SarabunPSK" panose="020B0500040200020003" pitchFamily="34" charset="-34"/>
                <a:ea typeface="Calibri" panose="020F0502020204030204" pitchFamily="34" charset="0"/>
                <a:cs typeface="+mj-cs"/>
              </a:rPr>
              <a:t>2.</a:t>
            </a:r>
            <a:r>
              <a:rPr lang="th-TH" sz="3600" b="1" dirty="0">
                <a:latin typeface="TH SarabunPSK" panose="020B0500040200020003" pitchFamily="34" charset="-34"/>
                <a:ea typeface="Calibri" panose="020F0502020204030204" pitchFamily="34" charset="0"/>
                <a:cs typeface="+mj-cs"/>
              </a:rPr>
              <a:t> ลดกลิ่นรองเท้า คือ การลดกลิ่นให้มีกลิ่นที่ดีขึ้น</a:t>
            </a:r>
            <a:endParaRPr lang="en-US" sz="3600" b="1" dirty="0">
              <a:latin typeface="Calibri" panose="020F0502020204030204" pitchFamily="34" charset="0"/>
              <a:ea typeface="Calibri" panose="020F0502020204030204" pitchFamily="34" charset="0"/>
              <a:cs typeface="+mj-cs"/>
            </a:endParaRPr>
          </a:p>
          <a:p>
            <a:pPr indent="457200">
              <a:lnSpc>
                <a:spcPct val="115000"/>
              </a:lnSpc>
              <a:spcAft>
                <a:spcPts val="0"/>
              </a:spcAft>
            </a:pPr>
            <a:r>
              <a:rPr lang="en-US" sz="3600" b="1" dirty="0">
                <a:latin typeface="TH SarabunPSK" panose="020B0500040200020003" pitchFamily="34" charset="-34"/>
                <a:ea typeface="Calibri" panose="020F0502020204030204" pitchFamily="34" charset="0"/>
                <a:cs typeface="+mj-cs"/>
              </a:rPr>
              <a:t>3.</a:t>
            </a:r>
            <a:r>
              <a:rPr lang="th-TH" sz="3600" b="1" dirty="0">
                <a:latin typeface="TH SarabunPSK" panose="020B0500040200020003" pitchFamily="34" charset="-34"/>
                <a:ea typeface="Calibri" panose="020F0502020204030204" pitchFamily="34" charset="0"/>
                <a:cs typeface="+mj-cs"/>
              </a:rPr>
              <a:t> ประสิทธิภาพของตู้ลดกลิ่นรองเท้า คือ ตู้ลดกลิ่นรองเท้าสามารถทำให้รองเท้าที่ผ่านการใช้ตู้ลดกลิ่นรองเท้า มีกลิ่นที่ดีขึ้น</a:t>
            </a:r>
            <a:endParaRPr lang="en-US" sz="3600" b="1" dirty="0">
              <a:latin typeface="Calibri" panose="020F0502020204030204" pitchFamily="34" charset="0"/>
              <a:ea typeface="Calibri" panose="020F0502020204030204" pitchFamily="34" charset="0"/>
              <a:cs typeface="+mj-cs"/>
            </a:endParaRPr>
          </a:p>
          <a:p>
            <a:pPr indent="457200">
              <a:lnSpc>
                <a:spcPct val="115000"/>
              </a:lnSpc>
              <a:spcAft>
                <a:spcPts val="0"/>
              </a:spcAft>
            </a:pPr>
            <a:r>
              <a:rPr lang="en-US" sz="3600" b="1" dirty="0">
                <a:latin typeface="TH SarabunPSK" panose="020B0500040200020003" pitchFamily="34" charset="-34"/>
                <a:ea typeface="Calibri" panose="020F0502020204030204" pitchFamily="34" charset="0"/>
                <a:cs typeface="+mj-cs"/>
              </a:rPr>
              <a:t>4.</a:t>
            </a:r>
            <a:r>
              <a:rPr lang="th-TH" sz="3600" b="1" dirty="0">
                <a:latin typeface="TH SarabunPSK" panose="020B0500040200020003" pitchFamily="34" charset="-34"/>
                <a:ea typeface="Calibri" panose="020F0502020204030204" pitchFamily="34" charset="0"/>
                <a:cs typeface="+mj-cs"/>
              </a:rPr>
              <a:t> นักศึกษา คือ นักศึกษาแผนกไฟฟ้ากำลัง ชั้น </a:t>
            </a:r>
            <a:r>
              <a:rPr lang="th-TH" sz="3600" b="1" dirty="0" err="1">
                <a:latin typeface="TH SarabunPSK" panose="020B0500040200020003" pitchFamily="34" charset="-34"/>
                <a:ea typeface="Calibri" panose="020F0502020204030204" pitchFamily="34" charset="0"/>
                <a:cs typeface="+mj-cs"/>
              </a:rPr>
              <a:t>ปวช</a:t>
            </a:r>
            <a:r>
              <a:rPr lang="en-US" sz="3600" b="1" dirty="0">
                <a:latin typeface="TH SarabunPSK" panose="020B0500040200020003" pitchFamily="34" charset="-34"/>
                <a:ea typeface="Calibri" panose="020F0502020204030204" pitchFamily="34" charset="0"/>
                <a:cs typeface="+mj-cs"/>
              </a:rPr>
              <a:t>.2</a:t>
            </a:r>
            <a:r>
              <a:rPr lang="th-TH" sz="3600" b="1" dirty="0">
                <a:latin typeface="TH SarabunPSK" panose="020B0500040200020003" pitchFamily="34" charset="-34"/>
                <a:ea typeface="Calibri" panose="020F0502020204030204" pitchFamily="34" charset="0"/>
                <a:cs typeface="+mj-cs"/>
              </a:rPr>
              <a:t>/</a:t>
            </a:r>
            <a:r>
              <a:rPr lang="en-US" sz="3600" b="1" dirty="0">
                <a:latin typeface="TH SarabunPSK" panose="020B0500040200020003" pitchFamily="34" charset="-34"/>
                <a:ea typeface="Calibri" panose="020F0502020204030204" pitchFamily="34" charset="0"/>
                <a:cs typeface="+mj-cs"/>
              </a:rPr>
              <a:t>1-2 </a:t>
            </a:r>
            <a:endParaRPr lang="en-US" sz="3600" b="1" dirty="0">
              <a:latin typeface="Calibri" panose="020F0502020204030204" pitchFamily="34" charset="0"/>
              <a:ea typeface="Calibri" panose="020F0502020204030204" pitchFamily="34" charset="0"/>
              <a:cs typeface="+mj-cs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th-TH" sz="3600" b="1" dirty="0">
                <a:latin typeface="Calibri" panose="020F0502020204030204" pitchFamily="34" charset="0"/>
                <a:ea typeface="Calibri" panose="020F0502020204030204" pitchFamily="34" charset="0"/>
                <a:cs typeface="+mj-cs"/>
              </a:rPr>
              <a:t> </a:t>
            </a:r>
            <a:endParaRPr lang="en-US" sz="3600" b="1" dirty="0">
              <a:latin typeface="Calibri" panose="020F0502020204030204" pitchFamily="34" charset="0"/>
              <a:ea typeface="Calibri" panose="020F0502020204030204" pitchFamily="34" charset="0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24449952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รูปภาพ 3">
            <a:extLst>
              <a:ext uri="{FF2B5EF4-FFF2-40B4-BE49-F238E27FC236}">
                <a16:creationId xmlns:a16="http://schemas.microsoft.com/office/drawing/2014/main" xmlns="" id="{D82A10E2-C5F8-430F-8EED-1C81A5C74D4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30368"/>
            <a:ext cx="12192000" cy="1104893"/>
          </a:xfrm>
          <a:prstGeom prst="rect">
            <a:avLst/>
          </a:prstGeom>
        </p:spPr>
      </p:pic>
      <p:sp>
        <p:nvSpPr>
          <p:cNvPr id="6" name="กล่องข้อความ 5">
            <a:extLst>
              <a:ext uri="{FF2B5EF4-FFF2-40B4-BE49-F238E27FC236}">
                <a16:creationId xmlns:a16="http://schemas.microsoft.com/office/drawing/2014/main" xmlns="" id="{1E5A5895-9E04-422A-9EAB-A03E1BBF41E2}"/>
              </a:ext>
            </a:extLst>
          </p:cNvPr>
          <p:cNvSpPr txBox="1"/>
          <p:nvPr/>
        </p:nvSpPr>
        <p:spPr>
          <a:xfrm>
            <a:off x="5255581" y="330368"/>
            <a:ext cx="211288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th-TH" sz="6000" b="1" dirty="0">
                <a:ln w="18000">
                  <a:solidFill>
                    <a:srgbClr val="FEFAC9">
                      <a:lumMod val="10000"/>
                    </a:srgbClr>
                  </a:solidFill>
                  <a:prstDash val="solid"/>
                  <a:miter lim="800000"/>
                </a:ln>
                <a:solidFill>
                  <a:srgbClr val="00B0F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อุปกรณ์</a:t>
            </a:r>
          </a:p>
        </p:txBody>
      </p:sp>
      <p:pic>
        <p:nvPicPr>
          <p:cNvPr id="9" name="รูปภาพ 8">
            <a:extLst>
              <a:ext uri="{FF2B5EF4-FFF2-40B4-BE49-F238E27FC236}">
                <a16:creationId xmlns:a16="http://schemas.microsoft.com/office/drawing/2014/main" xmlns="" id="{576FD5B7-5BBB-4A22-9C29-6217E31F374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17632" y="1849002"/>
            <a:ext cx="6156735" cy="50089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25311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รูปภาพ 3">
            <a:extLst>
              <a:ext uri="{FF2B5EF4-FFF2-40B4-BE49-F238E27FC236}">
                <a16:creationId xmlns:a16="http://schemas.microsoft.com/office/drawing/2014/main" xmlns="" id="{639DE5CA-7493-44AF-BC22-14416835D18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88976"/>
            <a:ext cx="12192000" cy="1072665"/>
          </a:xfrm>
          <a:prstGeom prst="rect">
            <a:avLst/>
          </a:prstGeom>
        </p:spPr>
      </p:pic>
      <p:sp>
        <p:nvSpPr>
          <p:cNvPr id="5" name="สี่เหลี่ยมผืนผ้า 4">
            <a:extLst>
              <a:ext uri="{FF2B5EF4-FFF2-40B4-BE49-F238E27FC236}">
                <a16:creationId xmlns:a16="http://schemas.microsoft.com/office/drawing/2014/main" xmlns="" id="{D0151F93-4BEC-4E55-8412-260497373C4B}"/>
              </a:ext>
            </a:extLst>
          </p:cNvPr>
          <p:cNvSpPr/>
          <p:nvPr/>
        </p:nvSpPr>
        <p:spPr>
          <a:xfrm>
            <a:off x="5169361" y="330368"/>
            <a:ext cx="3241593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th-TH" sz="6000" b="1" dirty="0">
                <a:ln w="18000">
                  <a:solidFill>
                    <a:srgbClr val="FEFAC9">
                      <a:lumMod val="10000"/>
                    </a:srgbClr>
                  </a:solidFill>
                  <a:prstDash val="solid"/>
                  <a:miter lim="800000"/>
                </a:ln>
                <a:solidFill>
                  <a:srgbClr val="00B0F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วิธีดำเนินการ</a:t>
            </a:r>
          </a:p>
        </p:txBody>
      </p:sp>
      <p:pic>
        <p:nvPicPr>
          <p:cNvPr id="2" name="รูปภาพ 1">
            <a:extLst>
              <a:ext uri="{FF2B5EF4-FFF2-40B4-BE49-F238E27FC236}">
                <a16:creationId xmlns:a16="http://schemas.microsoft.com/office/drawing/2014/main" xmlns="" id="{D463C139-B8B2-46F3-84B5-A3BE6D8F3A7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53639" t="25484" r="10095" b="25571"/>
          <a:stretch/>
        </p:blipFill>
        <p:spPr>
          <a:xfrm>
            <a:off x="1830729" y="1628816"/>
            <a:ext cx="8530542" cy="47830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60786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รูปภาพ 5">
            <a:extLst>
              <a:ext uri="{FF2B5EF4-FFF2-40B4-BE49-F238E27FC236}">
                <a16:creationId xmlns:a16="http://schemas.microsoft.com/office/drawing/2014/main" xmlns="" id="{E5ACD8F8-6E59-4E78-A382-8C74261BD95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5626" t="45063" r="57943" b="16456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23296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รูปภาพ 3">
            <a:extLst>
              <a:ext uri="{FF2B5EF4-FFF2-40B4-BE49-F238E27FC236}">
                <a16:creationId xmlns:a16="http://schemas.microsoft.com/office/drawing/2014/main" xmlns="" id="{CB0B3057-9AE3-4E8A-918A-0776A3AF54B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8164" t="19072" r="28607" b="12743"/>
          <a:stretch/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19162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รูปภาพ 6">
            <a:extLst>
              <a:ext uri="{FF2B5EF4-FFF2-40B4-BE49-F238E27FC236}">
                <a16:creationId xmlns:a16="http://schemas.microsoft.com/office/drawing/2014/main" xmlns="" id="{22C9B0F5-1F8E-441C-88D1-7D29E56D5F3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20843"/>
            <a:ext cx="12192000" cy="929223"/>
          </a:xfrm>
          <a:prstGeom prst="rect">
            <a:avLst/>
          </a:prstGeom>
        </p:spPr>
      </p:pic>
      <p:sp>
        <p:nvSpPr>
          <p:cNvPr id="8" name="สี่เหลี่ยมผืนผ้า 7">
            <a:extLst>
              <a:ext uri="{FF2B5EF4-FFF2-40B4-BE49-F238E27FC236}">
                <a16:creationId xmlns:a16="http://schemas.microsoft.com/office/drawing/2014/main" xmlns="" id="{D335547A-368E-4FE0-848B-3ED11A6A5ECA}"/>
              </a:ext>
            </a:extLst>
          </p:cNvPr>
          <p:cNvSpPr/>
          <p:nvPr/>
        </p:nvSpPr>
        <p:spPr>
          <a:xfrm>
            <a:off x="3989428" y="320843"/>
            <a:ext cx="4711546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th-TH" sz="6000" b="1" dirty="0">
                <a:ln w="18000">
                  <a:solidFill>
                    <a:srgbClr val="FEFAC9">
                      <a:lumMod val="10000"/>
                    </a:srgbClr>
                  </a:solidFill>
                  <a:prstDash val="solid"/>
                  <a:miter lim="800000"/>
                </a:ln>
                <a:solidFill>
                  <a:srgbClr val="00B0F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ผลการศึกษาค้นคว้า</a:t>
            </a:r>
          </a:p>
        </p:txBody>
      </p:sp>
      <p:pic>
        <p:nvPicPr>
          <p:cNvPr id="3" name="รูปภาพ 2">
            <a:extLst>
              <a:ext uri="{FF2B5EF4-FFF2-40B4-BE49-F238E27FC236}">
                <a16:creationId xmlns:a16="http://schemas.microsoft.com/office/drawing/2014/main" xmlns="" id="{3262E34B-2736-4BBA-A25B-D843C483D97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3765" t="35274" r="38576" b="38903"/>
          <a:stretch/>
        </p:blipFill>
        <p:spPr>
          <a:xfrm>
            <a:off x="228538" y="1932970"/>
            <a:ext cx="11734923" cy="35765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72310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รูปภาพ 1">
            <a:extLst>
              <a:ext uri="{FF2B5EF4-FFF2-40B4-BE49-F238E27FC236}">
                <a16:creationId xmlns:a16="http://schemas.microsoft.com/office/drawing/2014/main" xmlns="" id="{A0BC5082-3C49-4CBD-83C5-44472BE5AA4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3259" t="19240" r="41113" b="23713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05415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รูปภาพ 3">
            <a:extLst>
              <a:ext uri="{FF2B5EF4-FFF2-40B4-BE49-F238E27FC236}">
                <a16:creationId xmlns:a16="http://schemas.microsoft.com/office/drawing/2014/main" xmlns="" id="{326BC5E8-7D99-4385-9ADF-A7F437EE93F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807953"/>
            <a:ext cx="12192000" cy="1298448"/>
          </a:xfrm>
          <a:prstGeom prst="rect">
            <a:avLst/>
          </a:prstGeom>
        </p:spPr>
      </p:pic>
      <p:sp>
        <p:nvSpPr>
          <p:cNvPr id="5" name="สี่เหลี่ยมผืนผ้า 4">
            <a:extLst>
              <a:ext uri="{FF2B5EF4-FFF2-40B4-BE49-F238E27FC236}">
                <a16:creationId xmlns:a16="http://schemas.microsoft.com/office/drawing/2014/main" xmlns="" id="{E5A2B430-41BF-4D44-BBCD-47C6A083DC3B}"/>
              </a:ext>
            </a:extLst>
          </p:cNvPr>
          <p:cNvSpPr/>
          <p:nvPr/>
        </p:nvSpPr>
        <p:spPr>
          <a:xfrm>
            <a:off x="1765622" y="2949345"/>
            <a:ext cx="906780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th-TH" sz="6000" b="1" dirty="0">
                <a:ln w="18000">
                  <a:solidFill>
                    <a:srgbClr val="FEFAC9">
                      <a:lumMod val="10000"/>
                    </a:srgbClr>
                  </a:solidFill>
                  <a:prstDash val="solid"/>
                  <a:miter lim="800000"/>
                </a:ln>
                <a:solidFill>
                  <a:srgbClr val="00B0F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สรุปผล การอภิปรายและข้อเสนอแนะ</a:t>
            </a:r>
          </a:p>
        </p:txBody>
      </p:sp>
    </p:spTree>
    <p:extLst>
      <p:ext uri="{BB962C8B-B14F-4D97-AF65-F5344CB8AC3E}">
        <p14:creationId xmlns:p14="http://schemas.microsoft.com/office/powerpoint/2010/main" val="37948148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รูปภาพ 3">
            <a:extLst>
              <a:ext uri="{FF2B5EF4-FFF2-40B4-BE49-F238E27FC236}">
                <a16:creationId xmlns:a16="http://schemas.microsoft.com/office/drawing/2014/main" xmlns="" id="{E67F71BE-4202-479A-8ED7-1E21E96E14F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77993"/>
            <a:ext cx="12192000" cy="1015663"/>
          </a:xfrm>
          <a:prstGeom prst="rect">
            <a:avLst/>
          </a:prstGeom>
        </p:spPr>
      </p:pic>
      <p:sp>
        <p:nvSpPr>
          <p:cNvPr id="5" name="สี่เหลี่ยมผืนผ้า 4">
            <a:extLst>
              <a:ext uri="{FF2B5EF4-FFF2-40B4-BE49-F238E27FC236}">
                <a16:creationId xmlns:a16="http://schemas.microsoft.com/office/drawing/2014/main" xmlns="" id="{E4AD1F11-9FE5-4921-B005-26C8BB729C95}"/>
              </a:ext>
            </a:extLst>
          </p:cNvPr>
          <p:cNvSpPr/>
          <p:nvPr/>
        </p:nvSpPr>
        <p:spPr>
          <a:xfrm>
            <a:off x="4171950" y="377993"/>
            <a:ext cx="6096000" cy="1015663"/>
          </a:xfrm>
          <a:prstGeom prst="rect">
            <a:avLst/>
          </a:prstGeom>
        </p:spPr>
        <p:txBody>
          <a:bodyPr>
            <a:spAutoFit/>
          </a:bodyPr>
          <a:lstStyle/>
          <a:p>
            <a:pPr lvl="0"/>
            <a:r>
              <a:rPr lang="th-TH" sz="6000" b="1" dirty="0">
                <a:ln w="18000">
                  <a:solidFill>
                    <a:srgbClr val="FEFAC9">
                      <a:lumMod val="10000"/>
                    </a:srgbClr>
                  </a:solidFill>
                  <a:prstDash val="solid"/>
                  <a:miter lim="800000"/>
                </a:ln>
                <a:solidFill>
                  <a:srgbClr val="00B0F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สรุปผลการศึกษา</a:t>
            </a:r>
          </a:p>
        </p:txBody>
      </p:sp>
      <p:sp>
        <p:nvSpPr>
          <p:cNvPr id="6" name="สี่เหลี่ยมผืนผ้า 5">
            <a:extLst>
              <a:ext uri="{FF2B5EF4-FFF2-40B4-BE49-F238E27FC236}">
                <a16:creationId xmlns:a16="http://schemas.microsoft.com/office/drawing/2014/main" xmlns="" id="{51488BAF-50E9-443F-A1F8-DA1F70CE9F07}"/>
              </a:ext>
            </a:extLst>
          </p:cNvPr>
          <p:cNvSpPr/>
          <p:nvPr/>
        </p:nvSpPr>
        <p:spPr>
          <a:xfrm>
            <a:off x="687367" y="1676441"/>
            <a:ext cx="10620375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sz="3600" dirty="0">
                <a:latin typeface="Angsana New" panose="02020603050405020304" pitchFamily="18" charset="-34"/>
                <a:cs typeface="Angsana New" panose="02020603050405020304" pitchFamily="18" charset="-34"/>
              </a:rPr>
              <a:t>	</a:t>
            </a:r>
            <a:r>
              <a:rPr lang="th-TH" sz="3600" b="1" dirty="0">
                <a:latin typeface="Angsana New" panose="02020603050405020304" pitchFamily="18" charset="-34"/>
                <a:cs typeface="Angsana New" panose="02020603050405020304" pitchFamily="18" charset="-34"/>
              </a:rPr>
              <a:t>จากการศึกษาทดลอง 2 ขั้นตอนสามารถสรุปได้ดังนี้</a:t>
            </a:r>
            <a:endParaRPr lang="en-US" sz="3600" b="1" dirty="0">
              <a:latin typeface="Angsana New" panose="02020603050405020304" pitchFamily="18" charset="-34"/>
              <a:cs typeface="Angsana New" panose="02020603050405020304" pitchFamily="18" charset="-34"/>
            </a:endParaRPr>
          </a:p>
          <a:p>
            <a:r>
              <a:rPr lang="th-TH" sz="3600" b="1" dirty="0">
                <a:latin typeface="Angsana New" panose="02020603050405020304" pitchFamily="18" charset="-34"/>
                <a:cs typeface="Angsana New" panose="02020603050405020304" pitchFamily="18" charset="-34"/>
              </a:rPr>
              <a:t>       	1. การออกแบบและสร้างตู้ลดกลิ่นรองเท้า ผลของการออกแบบและสร้างอุปกรณ์ ผลการใช้งานพบว่าตู้ลดกลิ่นสามารถใช้งานได้จริงเกิดความสะดวกในการ ใช้งานได้ดี ลดกลิ่นลองเท้าได้ และเพิ่มกลิ่นหอมได้จริง</a:t>
            </a:r>
            <a:endParaRPr lang="en-US" sz="3600" b="1" dirty="0">
              <a:latin typeface="Angsana New" panose="02020603050405020304" pitchFamily="18" charset="-34"/>
              <a:cs typeface="Angsana New" panose="02020603050405020304" pitchFamily="18" charset="-34"/>
            </a:endParaRPr>
          </a:p>
          <a:p>
            <a:r>
              <a:rPr lang="th-TH" sz="3600" b="1" dirty="0">
                <a:latin typeface="Angsana New" panose="02020603050405020304" pitchFamily="18" charset="-34"/>
                <a:cs typeface="Angsana New" panose="02020603050405020304" pitchFamily="18" charset="-34"/>
              </a:rPr>
              <a:t>	2. การศึกษาประสิทธิภาพตู้ลดกลิ่นรองเท้าโดยเปรียบเทียบประสิทธิภาพการลดกลิ่นของ   ตู้ลดกลิ่นรองเท้าเมื่อระยะเวลาต่างกัน คือ </a:t>
            </a:r>
            <a:r>
              <a:rPr lang="en-US" sz="3600" b="1" dirty="0">
                <a:latin typeface="Angsana New" panose="02020603050405020304" pitchFamily="18" charset="-34"/>
                <a:cs typeface="Angsana New" panose="02020603050405020304" pitchFamily="18" charset="-34"/>
              </a:rPr>
              <a:t>10 </a:t>
            </a:r>
            <a:r>
              <a:rPr lang="th-TH" sz="3600" b="1" dirty="0">
                <a:latin typeface="Angsana New" panose="02020603050405020304" pitchFamily="18" charset="-34"/>
                <a:cs typeface="Angsana New" panose="02020603050405020304" pitchFamily="18" charset="-34"/>
              </a:rPr>
              <a:t>นาที </a:t>
            </a:r>
            <a:r>
              <a:rPr lang="en-US" sz="3600" b="1" dirty="0">
                <a:latin typeface="Angsana New" panose="02020603050405020304" pitchFamily="18" charset="-34"/>
                <a:cs typeface="Angsana New" panose="02020603050405020304" pitchFamily="18" charset="-34"/>
              </a:rPr>
              <a:t>15 </a:t>
            </a:r>
            <a:r>
              <a:rPr lang="th-TH" sz="3600" b="1" dirty="0">
                <a:latin typeface="Angsana New" panose="02020603050405020304" pitchFamily="18" charset="-34"/>
                <a:cs typeface="Angsana New" panose="02020603050405020304" pitchFamily="18" charset="-34"/>
              </a:rPr>
              <a:t>นาที และ </a:t>
            </a:r>
            <a:r>
              <a:rPr lang="en-US" sz="3600" b="1" dirty="0">
                <a:latin typeface="Angsana New" panose="02020603050405020304" pitchFamily="18" charset="-34"/>
                <a:cs typeface="Angsana New" panose="02020603050405020304" pitchFamily="18" charset="-34"/>
              </a:rPr>
              <a:t>20 </a:t>
            </a:r>
            <a:r>
              <a:rPr lang="th-TH" sz="3600" b="1" dirty="0">
                <a:latin typeface="Angsana New" panose="02020603050405020304" pitchFamily="18" charset="-34"/>
                <a:cs typeface="Angsana New" panose="02020603050405020304" pitchFamily="18" charset="-34"/>
              </a:rPr>
              <a:t>นาที จากผลการทดลองสามารถสรุปได้ว่า ในช่วงเวลา </a:t>
            </a:r>
            <a:r>
              <a:rPr lang="en-US" sz="3600" b="1" dirty="0">
                <a:latin typeface="Angsana New" panose="02020603050405020304" pitchFamily="18" charset="-34"/>
                <a:cs typeface="Angsana New" panose="02020603050405020304" pitchFamily="18" charset="-34"/>
              </a:rPr>
              <a:t>20 </a:t>
            </a:r>
            <a:r>
              <a:rPr lang="th-TH" sz="3600" b="1" dirty="0">
                <a:latin typeface="Angsana New" panose="02020603050405020304" pitchFamily="18" charset="-34"/>
                <a:cs typeface="Angsana New" panose="02020603050405020304" pitchFamily="18" charset="-34"/>
              </a:rPr>
              <a:t>นาที เครื่องลดกลิ่นรองเท้ามีประสิทธิภาพในการลดกลิ่นรองเท้ามากที่สุด</a:t>
            </a:r>
            <a:endParaRPr lang="en-US" sz="3600" b="1" dirty="0">
              <a:latin typeface="Angsana New" panose="02020603050405020304" pitchFamily="18" charset="-34"/>
              <a:cs typeface="Angsana New" panose="02020603050405020304" pitchFamily="18" charset="-34"/>
            </a:endParaRPr>
          </a:p>
          <a:p>
            <a:r>
              <a:rPr lang="th-TH" sz="3600" b="1" dirty="0">
                <a:latin typeface="Angsana New" panose="02020603050405020304" pitchFamily="18" charset="-34"/>
                <a:cs typeface="Angsana New" panose="02020603050405020304" pitchFamily="18" charset="-34"/>
              </a:rPr>
              <a:t>	</a:t>
            </a:r>
            <a:endParaRPr lang="en-US" sz="3600" b="1" dirty="0">
              <a:latin typeface="Angsana New" panose="02020603050405020304" pitchFamily="18" charset="-34"/>
              <a:cs typeface="Angsana New" panose="02020603050405020304" pitchFamily="18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42509746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สี่เหลี่ยมผืนผ้า 3">
            <a:extLst>
              <a:ext uri="{FF2B5EF4-FFF2-40B4-BE49-F238E27FC236}">
                <a16:creationId xmlns:a16="http://schemas.microsoft.com/office/drawing/2014/main" xmlns="" id="{CEB630DD-66F0-472E-9EE8-D205C7E684B0}"/>
              </a:ext>
            </a:extLst>
          </p:cNvPr>
          <p:cNvSpPr/>
          <p:nvPr/>
        </p:nvSpPr>
        <p:spPr>
          <a:xfrm>
            <a:off x="544011" y="2436883"/>
            <a:ext cx="11439767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dirty="0">
                <a:latin typeface="Angsana New" panose="02020603050405020304" pitchFamily="18" charset="-34"/>
                <a:cs typeface="Angsana New" panose="02020603050405020304" pitchFamily="18" charset="-34"/>
              </a:rPr>
              <a:t>3. </a:t>
            </a:r>
            <a:r>
              <a:rPr lang="th-TH" sz="3600" b="1" dirty="0">
                <a:latin typeface="Angsana New" panose="02020603050405020304" pitchFamily="18" charset="-34"/>
                <a:cs typeface="Angsana New" panose="02020603050405020304" pitchFamily="18" charset="-34"/>
              </a:rPr>
              <a:t>การการศึกษาประสิทธิภาพตู้ลดกลิ่นรองเท้าโดยเปรียบเทียบประสิทธิภาพการลดกลิ่นของรองเท้าเมื่อใส่ ถ่าน มะกรูด ตะไคร้ และถ่าน มะกรูดและตะไคร้รวม โดยจับเวลา </a:t>
            </a:r>
            <a:r>
              <a:rPr lang="en-US" sz="3600" b="1" dirty="0">
                <a:latin typeface="Angsana New" panose="02020603050405020304" pitchFamily="18" charset="-34"/>
                <a:cs typeface="Angsana New" panose="02020603050405020304" pitchFamily="18" charset="-34"/>
              </a:rPr>
              <a:t>10 </a:t>
            </a:r>
            <a:r>
              <a:rPr lang="th-TH" sz="3600" b="1" dirty="0">
                <a:latin typeface="Angsana New" panose="02020603050405020304" pitchFamily="18" charset="-34"/>
                <a:cs typeface="Angsana New" panose="02020603050405020304" pitchFamily="18" charset="-34"/>
              </a:rPr>
              <a:t>นาที </a:t>
            </a:r>
            <a:r>
              <a:rPr lang="en-US" sz="3600" b="1" dirty="0">
                <a:latin typeface="Angsana New" panose="02020603050405020304" pitchFamily="18" charset="-34"/>
                <a:cs typeface="Angsana New" panose="02020603050405020304" pitchFamily="18" charset="-34"/>
              </a:rPr>
              <a:t>15 </a:t>
            </a:r>
            <a:r>
              <a:rPr lang="th-TH" sz="3600" b="1" dirty="0">
                <a:latin typeface="Angsana New" panose="02020603050405020304" pitchFamily="18" charset="-34"/>
                <a:cs typeface="Angsana New" panose="02020603050405020304" pitchFamily="18" charset="-34"/>
              </a:rPr>
              <a:t>นาที และ </a:t>
            </a:r>
            <a:r>
              <a:rPr lang="en-US" sz="3600" b="1" dirty="0">
                <a:latin typeface="Angsana New" panose="02020603050405020304" pitchFamily="18" charset="-34"/>
                <a:cs typeface="Angsana New" panose="02020603050405020304" pitchFamily="18" charset="-34"/>
              </a:rPr>
              <a:t>20 </a:t>
            </a:r>
            <a:r>
              <a:rPr lang="th-TH" sz="3600" b="1" dirty="0">
                <a:latin typeface="Angsana New" panose="02020603050405020304" pitchFamily="18" charset="-34"/>
                <a:cs typeface="Angsana New" panose="02020603050405020304" pitchFamily="18" charset="-34"/>
              </a:rPr>
              <a:t>นาที ได้ผลการทดลองว่า การใช้ทั้งถ่าน ผิวมะกรูด และตะไคร้ สามารถลดกลิ่นรองเท้าได้อย่างมีประสิทธิภาพตั้งแต่ช่วงเวลา </a:t>
            </a:r>
            <a:r>
              <a:rPr lang="en-US" sz="3600" b="1" dirty="0">
                <a:latin typeface="Angsana New" panose="02020603050405020304" pitchFamily="18" charset="-34"/>
                <a:cs typeface="Angsana New" panose="02020603050405020304" pitchFamily="18" charset="-34"/>
              </a:rPr>
              <a:t>10 </a:t>
            </a:r>
            <a:r>
              <a:rPr lang="th-TH" sz="3600" b="1" dirty="0">
                <a:latin typeface="Angsana New" panose="02020603050405020304" pitchFamily="18" charset="-34"/>
                <a:cs typeface="Angsana New" panose="02020603050405020304" pitchFamily="18" charset="-34"/>
              </a:rPr>
              <a:t>นาที</a:t>
            </a:r>
            <a:endParaRPr lang="th-TH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20239412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กล่องข้อความ 5">
            <a:extLst>
              <a:ext uri="{FF2B5EF4-FFF2-40B4-BE49-F238E27FC236}">
                <a16:creationId xmlns:a16="http://schemas.microsoft.com/office/drawing/2014/main" xmlns="" id="{7520F829-2952-42B1-90EB-4A4DB094184B}"/>
              </a:ext>
            </a:extLst>
          </p:cNvPr>
          <p:cNvSpPr txBox="1"/>
          <p:nvPr/>
        </p:nvSpPr>
        <p:spPr>
          <a:xfrm>
            <a:off x="2210540" y="1166842"/>
            <a:ext cx="7874493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3600" b="1" dirty="0">
                <a:solidFill>
                  <a:schemeClr val="tx1">
                    <a:lumMod val="95000"/>
                    <a:lumOff val="5000"/>
                  </a:schemeClr>
                </a:solidFill>
                <a:cs typeface="+mj-cs"/>
              </a:rPr>
              <a:t>ผู้จัดทำ</a:t>
            </a:r>
          </a:p>
          <a:p>
            <a:r>
              <a:rPr lang="th-TH" sz="3600" b="1" dirty="0">
                <a:solidFill>
                  <a:schemeClr val="tx1">
                    <a:lumMod val="95000"/>
                    <a:lumOff val="5000"/>
                  </a:schemeClr>
                </a:solidFill>
                <a:cs typeface="+mj-cs"/>
              </a:rPr>
              <a:t>					นางสาว</a:t>
            </a:r>
            <a:r>
              <a:rPr lang="th-TH" sz="3600" b="1" dirty="0" err="1">
                <a:solidFill>
                  <a:schemeClr val="tx1">
                    <a:lumMod val="95000"/>
                    <a:lumOff val="5000"/>
                  </a:schemeClr>
                </a:solidFill>
                <a:cs typeface="+mj-cs"/>
              </a:rPr>
              <a:t>ปิ</a:t>
            </a:r>
            <a:r>
              <a:rPr lang="th-TH" sz="3600" b="1" dirty="0">
                <a:solidFill>
                  <a:schemeClr val="tx1">
                    <a:lumMod val="95000"/>
                    <a:lumOff val="5000"/>
                  </a:schemeClr>
                </a:solidFill>
                <a:cs typeface="+mj-cs"/>
              </a:rPr>
              <a:t>ยะธิดา		เบกขุนทด</a:t>
            </a:r>
          </a:p>
          <a:p>
            <a:r>
              <a:rPr lang="th-TH" sz="3600" b="1" dirty="0">
                <a:solidFill>
                  <a:schemeClr val="tx1">
                    <a:lumMod val="95000"/>
                    <a:lumOff val="5000"/>
                  </a:schemeClr>
                </a:solidFill>
                <a:cs typeface="+mj-cs"/>
              </a:rPr>
              <a:t>					นายศิริทัศน์		</a:t>
            </a:r>
            <a:r>
              <a:rPr lang="th-TH" sz="3600" b="1">
                <a:solidFill>
                  <a:schemeClr val="tx1">
                    <a:lumMod val="95000"/>
                    <a:lumOff val="5000"/>
                  </a:schemeClr>
                </a:solidFill>
                <a:cs typeface="+mj-cs"/>
              </a:rPr>
              <a:t>	สว่าง</a:t>
            </a:r>
            <a:r>
              <a:rPr lang="th-TH" sz="3600" b="1" dirty="0">
                <a:solidFill>
                  <a:schemeClr val="tx1">
                    <a:lumMod val="95000"/>
                    <a:lumOff val="5000"/>
                  </a:schemeClr>
                </a:solidFill>
                <a:cs typeface="+mj-cs"/>
              </a:rPr>
              <a:t>บุญ</a:t>
            </a:r>
          </a:p>
          <a:p>
            <a:r>
              <a:rPr lang="th-TH" sz="3600" b="1" dirty="0">
                <a:solidFill>
                  <a:schemeClr val="tx1">
                    <a:lumMod val="95000"/>
                    <a:lumOff val="5000"/>
                  </a:schemeClr>
                </a:solidFill>
                <a:cs typeface="+mj-cs"/>
              </a:rPr>
              <a:t>					นาย</a:t>
            </a:r>
            <a:r>
              <a:rPr lang="th-TH" sz="3600" b="1" dirty="0" err="1">
                <a:solidFill>
                  <a:schemeClr val="tx1">
                    <a:lumMod val="95000"/>
                    <a:lumOff val="5000"/>
                  </a:schemeClr>
                </a:solidFill>
                <a:cs typeface="+mj-cs"/>
              </a:rPr>
              <a:t>หฤศฏ์</a:t>
            </a:r>
            <a:r>
              <a:rPr lang="th-TH" sz="3600" b="1" dirty="0">
                <a:solidFill>
                  <a:schemeClr val="tx1">
                    <a:lumMod val="95000"/>
                    <a:lumOff val="5000"/>
                  </a:schemeClr>
                </a:solidFill>
                <a:cs typeface="+mj-cs"/>
              </a:rPr>
              <a:t>				สว่างจิต</a:t>
            </a:r>
          </a:p>
          <a:p>
            <a:r>
              <a:rPr lang="th-TH" sz="3600" b="1" dirty="0">
                <a:solidFill>
                  <a:schemeClr val="tx1">
                    <a:lumMod val="95000"/>
                    <a:lumOff val="5000"/>
                  </a:schemeClr>
                </a:solidFill>
                <a:cs typeface="+mj-cs"/>
              </a:rPr>
              <a:t>ที่ปรึกษา</a:t>
            </a:r>
          </a:p>
          <a:p>
            <a:r>
              <a:rPr lang="th-TH" sz="3600" b="1" dirty="0">
                <a:solidFill>
                  <a:schemeClr val="tx1">
                    <a:lumMod val="95000"/>
                    <a:lumOff val="5000"/>
                  </a:schemeClr>
                </a:solidFill>
                <a:cs typeface="+mj-cs"/>
              </a:rPr>
              <a:t>					นายเฉลิมวุฒิ			กลมเกลียว</a:t>
            </a:r>
          </a:p>
          <a:p>
            <a:r>
              <a:rPr lang="th-TH" sz="3600" b="1" dirty="0">
                <a:solidFill>
                  <a:schemeClr val="tx1">
                    <a:lumMod val="95000"/>
                    <a:lumOff val="5000"/>
                  </a:schemeClr>
                </a:solidFill>
                <a:cs typeface="+mj-cs"/>
              </a:rPr>
              <a:t>					นายอดุลย์				แก้ววงษา</a:t>
            </a:r>
          </a:p>
          <a:p>
            <a:r>
              <a:rPr lang="th-TH" sz="3600" b="1" dirty="0">
                <a:solidFill>
                  <a:schemeClr val="tx1">
                    <a:lumMod val="95000"/>
                    <a:lumOff val="5000"/>
                  </a:schemeClr>
                </a:solidFill>
                <a:cs typeface="+mj-cs"/>
              </a:rPr>
              <a:t>					นางสาวมุขมณี			กันเปรมตระกูล</a:t>
            </a:r>
          </a:p>
        </p:txBody>
      </p:sp>
    </p:spTree>
    <p:extLst>
      <p:ext uri="{BB962C8B-B14F-4D97-AF65-F5344CB8AC3E}">
        <p14:creationId xmlns:p14="http://schemas.microsoft.com/office/powerpoint/2010/main" val="14864031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สี่เหลี่ยมผืนผ้า 3">
            <a:extLst>
              <a:ext uri="{FF2B5EF4-FFF2-40B4-BE49-F238E27FC236}">
                <a16:creationId xmlns:a16="http://schemas.microsoft.com/office/drawing/2014/main" xmlns="" id="{58B7B017-0C5E-46E9-BFB7-372427C630DA}"/>
              </a:ext>
            </a:extLst>
          </p:cNvPr>
          <p:cNvSpPr/>
          <p:nvPr/>
        </p:nvSpPr>
        <p:spPr>
          <a:xfrm>
            <a:off x="795700" y="2115152"/>
            <a:ext cx="10806112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sz="3600" b="1" dirty="0">
                <a:cs typeface="+mj-cs"/>
              </a:rPr>
              <a:t>ในระยะเวลาครั้งที่2   โดยใช้ผิวมะกรูด ทดสอบครั้งที่1  10 นาที ผลคือ กลิ่นลดลงไม่มากแต่มีกลิ่นมะกรูดนิดๆ ทดสอบครั้งที่2 15 นาที ผลคือกลิ่นลดลงไม่มากแต่มีกลิ่นมะกรูดเพิ่มขึ้น ทดสอบครั้งที่3 20 นาที ผลคือแทบไม่มีกลิ่น</a:t>
            </a:r>
            <a:r>
              <a:rPr lang="th-TH" sz="3600" b="1" dirty="0" err="1">
                <a:cs typeface="+mj-cs"/>
              </a:rPr>
              <a:t>ดหม็น</a:t>
            </a:r>
            <a:r>
              <a:rPr lang="th-TH" sz="3600" b="1" dirty="0">
                <a:cs typeface="+mj-cs"/>
              </a:rPr>
              <a:t>แต่หอมกลิ่นมะกรูด ในระยะเวลาครั้งที่3 20 นาที โดยใช้ตะไคร้ ทดสอบครั้งที่1 10 นาที ผลคือ กลิ่นลดลงไม่มากแต่มีกลิ่นตะไคร้แทรกนิดๆ ทดสอบครั้งที่2 15 นาที  ผลคือ ไม่มีการเปลี่ยนแปลง ทดสอบครั้งที่3 20 นาที ผลคือ กลิ่งลดลงจากเดิมมากแต่มีกลิ่นตะไคร้</a:t>
            </a:r>
          </a:p>
        </p:txBody>
      </p:sp>
    </p:spTree>
    <p:extLst>
      <p:ext uri="{BB962C8B-B14F-4D97-AF65-F5344CB8AC3E}">
        <p14:creationId xmlns:p14="http://schemas.microsoft.com/office/powerpoint/2010/main" val="37024430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รูปภาพ 3">
            <a:extLst>
              <a:ext uri="{FF2B5EF4-FFF2-40B4-BE49-F238E27FC236}">
                <a16:creationId xmlns:a16="http://schemas.microsoft.com/office/drawing/2014/main" xmlns="" id="{D3F73EA6-E497-45B6-86AD-7DC4AB1963D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2710"/>
            <a:ext cx="12192000" cy="1015663"/>
          </a:xfrm>
          <a:prstGeom prst="rect">
            <a:avLst/>
          </a:prstGeom>
        </p:spPr>
      </p:pic>
      <p:sp>
        <p:nvSpPr>
          <p:cNvPr id="5" name="สี่เหลี่ยมผืนผ้า 4">
            <a:extLst>
              <a:ext uri="{FF2B5EF4-FFF2-40B4-BE49-F238E27FC236}">
                <a16:creationId xmlns:a16="http://schemas.microsoft.com/office/drawing/2014/main" xmlns="" id="{9DA47C11-EA82-47CF-A96C-EB38C4D12887}"/>
              </a:ext>
            </a:extLst>
          </p:cNvPr>
          <p:cNvSpPr/>
          <p:nvPr/>
        </p:nvSpPr>
        <p:spPr>
          <a:xfrm>
            <a:off x="3038913" y="452711"/>
            <a:ext cx="6114174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th-TH" sz="6000" b="1" dirty="0">
                <a:ln w="18000">
                  <a:solidFill>
                    <a:srgbClr val="FEFAC9">
                      <a:lumMod val="10000"/>
                    </a:srgbClr>
                  </a:solidFill>
                  <a:prstDash val="solid"/>
                  <a:miter lim="800000"/>
                </a:ln>
                <a:solidFill>
                  <a:srgbClr val="00B0F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ประโยชน์คาดว่าที่จะได้รับ</a:t>
            </a:r>
          </a:p>
        </p:txBody>
      </p:sp>
      <p:sp>
        <p:nvSpPr>
          <p:cNvPr id="6" name="สี่เหลี่ยมผืนผ้า 5">
            <a:extLst>
              <a:ext uri="{FF2B5EF4-FFF2-40B4-BE49-F238E27FC236}">
                <a16:creationId xmlns:a16="http://schemas.microsoft.com/office/drawing/2014/main" xmlns="" id="{4574469A-35E0-4EDA-84FD-10A5B5C03AFE}"/>
              </a:ext>
            </a:extLst>
          </p:cNvPr>
          <p:cNvSpPr/>
          <p:nvPr/>
        </p:nvSpPr>
        <p:spPr>
          <a:xfrm>
            <a:off x="2028824" y="2003626"/>
            <a:ext cx="8963025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j-cs"/>
              </a:rPr>
              <a:t>      </a:t>
            </a:r>
            <a:r>
              <a:rPr lang="th-TH" sz="3600" b="1" dirty="0">
                <a:cs typeface="+mj-cs"/>
              </a:rPr>
              <a:t>1. ได้ตู้ลดกลิ่นรองเท้าที่สามารถอำนวยความสะดวกด้านการลดกลิ่นเหม็นของรองเท้าได้</a:t>
            </a:r>
          </a:p>
          <a:p>
            <a:r>
              <a:rPr lang="th-TH" sz="3600" b="1" dirty="0">
                <a:cs typeface="+mj-cs"/>
              </a:rPr>
              <a:t>	2. ประหยัดเวลาในการนำรองเท้าไปตากแดด</a:t>
            </a:r>
          </a:p>
          <a:p>
            <a:r>
              <a:rPr lang="th-TH" sz="3600" b="1" dirty="0">
                <a:cs typeface="+mj-cs"/>
              </a:rPr>
              <a:t>	3. เพิ่มกลิ่นหอมของรองเท้าได้</a:t>
            </a:r>
          </a:p>
          <a:p>
            <a:r>
              <a:rPr lang="th-TH" sz="3600" b="1" dirty="0">
                <a:cs typeface="+mj-cs"/>
              </a:rPr>
              <a:t>	4. ใช้กลิ่นจากธรรมชาติในการดับกลิ่น</a:t>
            </a:r>
          </a:p>
          <a:p>
            <a:r>
              <a:rPr lang="th-TH" sz="3600" b="1" dirty="0">
                <a:cs typeface="+mj-cs"/>
              </a:rPr>
              <a:t>	5. นำเศษถ่าน ผิวมะกรูด และตะไคร้ที่ใช้แล้วนำมาทำเป็นปุ๋ยได้</a:t>
            </a:r>
          </a:p>
          <a:p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6832576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รูปภาพ 3">
            <a:extLst>
              <a:ext uri="{FF2B5EF4-FFF2-40B4-BE49-F238E27FC236}">
                <a16:creationId xmlns:a16="http://schemas.microsoft.com/office/drawing/2014/main" xmlns="" id="{14D8A2ED-13F8-4705-A041-73AE37DC501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49418"/>
            <a:ext cx="12192000" cy="1097417"/>
          </a:xfrm>
          <a:prstGeom prst="rect">
            <a:avLst/>
          </a:prstGeom>
        </p:spPr>
      </p:pic>
      <p:sp>
        <p:nvSpPr>
          <p:cNvPr id="5" name="สี่เหลี่ยมผืนผ้า 4">
            <a:extLst>
              <a:ext uri="{FF2B5EF4-FFF2-40B4-BE49-F238E27FC236}">
                <a16:creationId xmlns:a16="http://schemas.microsoft.com/office/drawing/2014/main" xmlns="" id="{F0017B74-83F8-4F48-82A8-2EBBB08F54F8}"/>
              </a:ext>
            </a:extLst>
          </p:cNvPr>
          <p:cNvSpPr/>
          <p:nvPr/>
        </p:nvSpPr>
        <p:spPr>
          <a:xfrm>
            <a:off x="4540926" y="349418"/>
            <a:ext cx="3110147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th-TH" sz="6000" b="1" dirty="0">
                <a:ln w="18000">
                  <a:solidFill>
                    <a:srgbClr val="FEFAC9">
                      <a:lumMod val="10000"/>
                    </a:srgbClr>
                  </a:solidFill>
                  <a:prstDash val="solid"/>
                  <a:miter lim="800000"/>
                </a:ln>
                <a:solidFill>
                  <a:srgbClr val="00B0F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ข้อเสนอแนะ</a:t>
            </a:r>
          </a:p>
        </p:txBody>
      </p:sp>
      <p:sp>
        <p:nvSpPr>
          <p:cNvPr id="6" name="สี่เหลี่ยมผืนผ้า 5">
            <a:extLst>
              <a:ext uri="{FF2B5EF4-FFF2-40B4-BE49-F238E27FC236}">
                <a16:creationId xmlns:a16="http://schemas.microsoft.com/office/drawing/2014/main" xmlns="" id="{D06F646A-BC28-4692-B3D8-851764FBB330}"/>
              </a:ext>
            </a:extLst>
          </p:cNvPr>
          <p:cNvSpPr/>
          <p:nvPr/>
        </p:nvSpPr>
        <p:spPr>
          <a:xfrm>
            <a:off x="1504950" y="2000250"/>
            <a:ext cx="8258175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j-cs"/>
              </a:rPr>
              <a:t>      </a:t>
            </a:r>
            <a:r>
              <a:rPr lang="th-TH" sz="3600" b="1" dirty="0">
                <a:cs typeface="+mj-cs"/>
              </a:rPr>
              <a:t>1. การใช้ตู้ลดกลิ่นรองเท้าแต่ละครั้ง ควรใช้เวลาไม่เกิน 5 ชั่วโมงในการอบเพราะจะทำให้</a:t>
            </a:r>
            <a:r>
              <a:rPr lang="th-TH" sz="3600" b="1" dirty="0" err="1">
                <a:cs typeface="+mj-cs"/>
              </a:rPr>
              <a:t>ฮีตเต</a:t>
            </a:r>
            <a:r>
              <a:rPr lang="th-TH" sz="3600" b="1" dirty="0">
                <a:cs typeface="+mj-cs"/>
              </a:rPr>
              <a:t>อร์ร้อนเกินไป</a:t>
            </a:r>
          </a:p>
          <a:p>
            <a:r>
              <a:rPr lang="th-TH" sz="3600" b="1" dirty="0">
                <a:cs typeface="+mj-cs"/>
              </a:rPr>
              <a:t>	2. หมั่นตรวจสอบเช็คระบบไฟว่ามีการรั่วของไฟฟ้า</a:t>
            </a:r>
          </a:p>
          <a:p>
            <a:r>
              <a:rPr lang="th-TH" sz="3600" b="1" dirty="0">
                <a:cs typeface="+mj-cs"/>
              </a:rPr>
              <a:t>	3. เช็ดทำความสะออาดด้วยผ้าแห้ง</a:t>
            </a:r>
          </a:p>
        </p:txBody>
      </p:sp>
    </p:spTree>
    <p:extLst>
      <p:ext uri="{BB962C8B-B14F-4D97-AF65-F5344CB8AC3E}">
        <p14:creationId xmlns:p14="http://schemas.microsoft.com/office/powerpoint/2010/main" val="8932538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สี่เหลี่ยมผืนผ้า 3">
            <a:extLst>
              <a:ext uri="{FF2B5EF4-FFF2-40B4-BE49-F238E27FC236}">
                <a16:creationId xmlns:a16="http://schemas.microsoft.com/office/drawing/2014/main" xmlns="" id="{8393893C-3E48-42A1-9B31-5F65CA5061D5}"/>
              </a:ext>
            </a:extLst>
          </p:cNvPr>
          <p:cNvSpPr/>
          <p:nvPr/>
        </p:nvSpPr>
        <p:spPr>
          <a:xfrm>
            <a:off x="1689905" y="2413337"/>
            <a:ext cx="8681012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th-TH" sz="8800" b="1" dirty="0">
                <a:ln w="18000">
                  <a:solidFill>
                    <a:srgbClr val="FEFAC9">
                      <a:lumMod val="10000"/>
                    </a:srgbClr>
                  </a:solidFill>
                  <a:prstDash val="solid"/>
                  <a:miter lim="800000"/>
                </a:ln>
                <a:solidFill>
                  <a:srgbClr val="00B0F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จบการนำเสนอ</a:t>
            </a:r>
          </a:p>
        </p:txBody>
      </p:sp>
    </p:spTree>
    <p:extLst>
      <p:ext uri="{BB962C8B-B14F-4D97-AF65-F5344CB8AC3E}">
        <p14:creationId xmlns:p14="http://schemas.microsoft.com/office/powerpoint/2010/main" val="3356827716"/>
      </p:ext>
    </p:extLst>
  </p:cSld>
  <p:clrMapOvr>
    <a:masterClrMapping/>
  </p:clrMapOvr>
  <p:transition spd="slow"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0" t="-1549" r="1497" b="17068"/>
          <a:stretch/>
        </p:blipFill>
        <p:spPr bwMode="auto">
          <a:xfrm>
            <a:off x="4601526" y="3429000"/>
            <a:ext cx="2641705" cy="21939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รูปภาพ 7"/>
          <p:cNvPicPr/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49481" y="3695793"/>
            <a:ext cx="3790115" cy="2636134"/>
          </a:xfrm>
          <a:prstGeom prst="rect">
            <a:avLst/>
          </a:prstGeom>
        </p:spPr>
      </p:pic>
      <p:pic>
        <p:nvPicPr>
          <p:cNvPr id="13" name="รูปภาพ 12">
            <a:extLst>
              <a:ext uri="{FF2B5EF4-FFF2-40B4-BE49-F238E27FC236}">
                <a16:creationId xmlns:a16="http://schemas.microsoft.com/office/drawing/2014/main" xmlns="" id="{95BBB860-02D0-4315-AE6E-228290ACE746}"/>
              </a:ext>
            </a:extLst>
          </p:cNvPr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404" y="3350908"/>
            <a:ext cx="2849218" cy="3125352"/>
          </a:xfrm>
          <a:prstGeom prst="rect">
            <a:avLst/>
          </a:prstGeom>
        </p:spPr>
      </p:pic>
      <p:sp>
        <p:nvSpPr>
          <p:cNvPr id="4" name="ม้วนกระดาษแนวนอน 3"/>
          <p:cNvSpPr/>
          <p:nvPr/>
        </p:nvSpPr>
        <p:spPr>
          <a:xfrm>
            <a:off x="1777013" y="381740"/>
            <a:ext cx="8637974" cy="1256808"/>
          </a:xfrm>
          <a:prstGeom prst="horizontalScroll">
            <a:avLst/>
          </a:prstGeom>
          <a:gradFill flip="none" rotWithShape="1">
            <a:gsLst>
              <a:gs pos="0">
                <a:srgbClr val="00B0F0"/>
              </a:gs>
              <a:gs pos="21000">
                <a:schemeClr val="bg1">
                  <a:lumMod val="95000"/>
                </a:schemeClr>
              </a:gs>
              <a:gs pos="100000">
                <a:srgbClr val="E7FA2E">
                  <a:shade val="100000"/>
                  <a:satMod val="115000"/>
                </a:srgbClr>
              </a:gs>
            </a:gsLst>
            <a:lin ang="54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4800" b="1" dirty="0">
                <a:solidFill>
                  <a:schemeClr val="tx1">
                    <a:lumMod val="95000"/>
                    <a:lumOff val="5000"/>
                  </a:schemeClr>
                </a:solidFill>
                <a:cs typeface="+mj-cs"/>
              </a:rPr>
              <a:t>ที่มาและความสำคัญ</a:t>
            </a:r>
          </a:p>
        </p:txBody>
      </p:sp>
    </p:spTree>
    <p:extLst>
      <p:ext uri="{BB962C8B-B14F-4D97-AF65-F5344CB8AC3E}">
        <p14:creationId xmlns:p14="http://schemas.microsoft.com/office/powerpoint/2010/main" val="38142939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แผนผังลําดับงาน: การดำเนินการด้วยตนเอง 9"/>
          <p:cNvSpPr/>
          <p:nvPr/>
        </p:nvSpPr>
        <p:spPr>
          <a:xfrm>
            <a:off x="0" y="413165"/>
            <a:ext cx="12192000" cy="1080053"/>
          </a:xfrm>
          <a:prstGeom prst="flowChartManualOperation">
            <a:avLst/>
          </a:prstGeom>
          <a:gradFill flip="none" rotWithShape="1">
            <a:gsLst>
              <a:gs pos="0">
                <a:srgbClr val="FC88E3">
                  <a:tint val="66000"/>
                  <a:satMod val="160000"/>
                </a:srgbClr>
              </a:gs>
              <a:gs pos="50000">
                <a:srgbClr val="FC88E3">
                  <a:tint val="44500"/>
                  <a:satMod val="160000"/>
                </a:srgbClr>
              </a:gs>
              <a:gs pos="100000">
                <a:srgbClr val="FC88E3">
                  <a:tint val="23500"/>
                  <a:satMod val="160000"/>
                </a:srgb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5400" b="1" dirty="0">
                <a:ln w="18000">
                  <a:solidFill>
                    <a:schemeClr val="tx1">
                      <a:lumMod val="95000"/>
                      <a:lumOff val="5000"/>
                    </a:schemeClr>
                  </a:solidFill>
                  <a:prstDash val="solid"/>
                  <a:miter lim="800000"/>
                </a:ln>
                <a:solidFill>
                  <a:srgbClr val="00B0F0"/>
                </a:solidFill>
                <a:latin typeface="Angsana New" pitchFamily="18" charset="-34"/>
                <a:cs typeface="Angsana New" pitchFamily="18" charset="-34"/>
              </a:rPr>
              <a:t>จุดมุ่งหมายของการศึกษาค้นคว้า</a:t>
            </a:r>
          </a:p>
        </p:txBody>
      </p:sp>
      <p:sp>
        <p:nvSpPr>
          <p:cNvPr id="12" name="สี่เหลี่ยมผืนผ้า 11"/>
          <p:cNvSpPr/>
          <p:nvPr/>
        </p:nvSpPr>
        <p:spPr>
          <a:xfrm>
            <a:off x="653085" y="2115353"/>
            <a:ext cx="10885829" cy="2862322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r>
              <a:rPr lang="en-US" sz="3600" b="1" dirty="0">
                <a:latin typeface="Angsana New" panose="02020603050405020304" pitchFamily="18" charset="-34"/>
                <a:cs typeface="Angsana New" panose="02020603050405020304" pitchFamily="18" charset="-34"/>
              </a:rPr>
              <a:t>1. </a:t>
            </a:r>
            <a:r>
              <a:rPr lang="th-TH" sz="3600" b="1" dirty="0">
                <a:latin typeface="Angsana New" panose="02020603050405020304" pitchFamily="18" charset="-34"/>
                <a:cs typeface="Angsana New" panose="02020603050405020304" pitchFamily="18" charset="-34"/>
              </a:rPr>
              <a:t>เพื่อออกแบบและสร้างตู้ลดกลิ่นรองเท้า</a:t>
            </a:r>
            <a:endParaRPr lang="en-US" sz="3600" b="1" dirty="0">
              <a:latin typeface="Angsana New" panose="02020603050405020304" pitchFamily="18" charset="-34"/>
              <a:cs typeface="Angsana New" panose="02020603050405020304" pitchFamily="18" charset="-34"/>
            </a:endParaRPr>
          </a:p>
          <a:p>
            <a:r>
              <a:rPr lang="en-US" sz="3600" b="1" dirty="0">
                <a:latin typeface="Angsana New" panose="02020603050405020304" pitchFamily="18" charset="-34"/>
                <a:cs typeface="Angsana New" panose="02020603050405020304" pitchFamily="18" charset="-34"/>
              </a:rPr>
              <a:t>2. </a:t>
            </a:r>
            <a:r>
              <a:rPr lang="th-TH" sz="3600" b="1" dirty="0">
                <a:latin typeface="Angsana New" panose="02020603050405020304" pitchFamily="18" charset="-34"/>
                <a:cs typeface="Angsana New" panose="02020603050405020304" pitchFamily="18" charset="-34"/>
              </a:rPr>
              <a:t>เพื่อทดสอบประสิทธิภาพตู้ลดกลิ่นรองเท้า</a:t>
            </a:r>
            <a:endParaRPr lang="en-US" sz="3600" b="1" dirty="0">
              <a:latin typeface="Angsana New" panose="02020603050405020304" pitchFamily="18" charset="-34"/>
              <a:cs typeface="Angsana New" panose="02020603050405020304" pitchFamily="18" charset="-34"/>
            </a:endParaRPr>
          </a:p>
          <a:p>
            <a:r>
              <a:rPr lang="en-US" sz="3600" b="1" dirty="0">
                <a:latin typeface="Angsana New" panose="02020603050405020304" pitchFamily="18" charset="-34"/>
                <a:cs typeface="Angsana New" panose="02020603050405020304" pitchFamily="18" charset="-34"/>
              </a:rPr>
              <a:t>	2.1 </a:t>
            </a:r>
            <a:r>
              <a:rPr lang="th-TH" sz="3600" b="1" dirty="0">
                <a:latin typeface="Angsana New" panose="02020603050405020304" pitchFamily="18" charset="-34"/>
                <a:cs typeface="Angsana New" panose="02020603050405020304" pitchFamily="18" charset="-34"/>
              </a:rPr>
              <a:t>เปรียบเทียบประสิทธิภาพการลดกลิ่นของตู้ลดกลิ่นรองเท้าเมื่อระยะเวลาต่างกัน</a:t>
            </a:r>
            <a:endParaRPr lang="en-US" sz="3600" b="1" dirty="0">
              <a:latin typeface="Angsana New" panose="02020603050405020304" pitchFamily="18" charset="-34"/>
              <a:cs typeface="Angsana New" panose="02020603050405020304" pitchFamily="18" charset="-34"/>
            </a:endParaRPr>
          </a:p>
          <a:p>
            <a:r>
              <a:rPr lang="en-US" sz="3600" b="1" dirty="0">
                <a:latin typeface="Angsana New" panose="02020603050405020304" pitchFamily="18" charset="-34"/>
                <a:cs typeface="Angsana New" panose="02020603050405020304" pitchFamily="18" charset="-34"/>
              </a:rPr>
              <a:t>	2.2</a:t>
            </a:r>
            <a:r>
              <a:rPr lang="th-TH" sz="3600" b="1" dirty="0">
                <a:latin typeface="Angsana New" panose="02020603050405020304" pitchFamily="18" charset="-34"/>
                <a:cs typeface="Angsana New" panose="02020603050405020304" pitchFamily="18" charset="-34"/>
              </a:rPr>
              <a:t> เปรียบเทียบประสิทธิภาพการลดกลิ่นเมื่อใส่ ถ่าน ผิวมะกรูด ตะไคร้ และผิวมะกรูดตะไคร้รวม</a:t>
            </a:r>
            <a:endParaRPr lang="en-US" sz="3600" b="1" dirty="0">
              <a:latin typeface="Angsana New" panose="02020603050405020304" pitchFamily="18" charset="-34"/>
              <a:cs typeface="Angsana New" panose="02020603050405020304" pitchFamily="18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14553217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5400" y="426092"/>
            <a:ext cx="12217400" cy="8582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3207026" y="426092"/>
            <a:ext cx="577794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5400" b="1" dirty="0">
                <a:ln w="18000">
                  <a:solidFill>
                    <a:schemeClr val="bg2">
                      <a:lumMod val="10000"/>
                    </a:schemeClr>
                  </a:solidFill>
                  <a:prstDash val="solid"/>
                  <a:miter lim="800000"/>
                </a:ln>
                <a:solidFill>
                  <a:srgbClr val="00B0F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Angsana New" panose="02020603050405020304" pitchFamily="18" charset="-34"/>
                <a:cs typeface="Angsana New" panose="02020603050405020304" pitchFamily="18" charset="-34"/>
              </a:rPr>
              <a:t>สมมติฐานในการค้นคว้า</a:t>
            </a:r>
          </a:p>
        </p:txBody>
      </p:sp>
      <p:sp>
        <p:nvSpPr>
          <p:cNvPr id="8" name="สี่เหลี่ยมผืนผ้า 7"/>
          <p:cNvSpPr/>
          <p:nvPr/>
        </p:nvSpPr>
        <p:spPr>
          <a:xfrm>
            <a:off x="780200" y="2196590"/>
            <a:ext cx="10221929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sz="3600" b="1" dirty="0">
                <a:latin typeface="Angsana New" panose="02020603050405020304" pitchFamily="18" charset="-34"/>
                <a:cs typeface="Angsana New" panose="02020603050405020304" pitchFamily="18" charset="-34"/>
              </a:rPr>
              <a:t>1. ตู้ลดกลิ่นรองเท้าสามารถลดกลิ่นรองเท้าได้</a:t>
            </a:r>
          </a:p>
          <a:p>
            <a:endParaRPr lang="th-TH" sz="3600" b="1" dirty="0">
              <a:latin typeface="Angsana New" panose="02020603050405020304" pitchFamily="18" charset="-34"/>
              <a:cs typeface="Angsana New" panose="02020603050405020304" pitchFamily="18" charset="-34"/>
            </a:endParaRPr>
          </a:p>
          <a:p>
            <a:r>
              <a:rPr lang="th-TH" sz="3600" b="1" dirty="0">
                <a:latin typeface="Angsana New" panose="02020603050405020304" pitchFamily="18" charset="-34"/>
                <a:cs typeface="Angsana New" panose="02020603050405020304" pitchFamily="18" charset="-34"/>
              </a:rPr>
              <a:t>2. ตู้ลดกลิ่นรองเท้าสามารถลดกลิ่นรองเท้าอย่างมีประสิทธิภาพเมื่อใช้เวลา     เข้าเครื่องอย่างน้อย 15 นาที</a:t>
            </a:r>
          </a:p>
          <a:p>
            <a:endParaRPr lang="th-TH" sz="3600" b="1" dirty="0">
              <a:latin typeface="Angsana New" panose="02020603050405020304" pitchFamily="18" charset="-34"/>
              <a:cs typeface="Angsana New" panose="02020603050405020304" pitchFamily="18" charset="-34"/>
            </a:endParaRPr>
          </a:p>
          <a:p>
            <a:r>
              <a:rPr lang="th-TH" sz="3600" b="1" dirty="0">
                <a:latin typeface="Angsana New" panose="02020603050405020304" pitchFamily="18" charset="-34"/>
                <a:cs typeface="Angsana New" panose="02020603050405020304" pitchFamily="18" charset="-34"/>
              </a:rPr>
              <a:t>3. การใช้ถ่านสามารถลดกลิ่นรองเท้าได้ดีที่สุด</a:t>
            </a:r>
          </a:p>
        </p:txBody>
      </p:sp>
    </p:spTree>
    <p:extLst>
      <p:ext uri="{BB962C8B-B14F-4D97-AF65-F5344CB8AC3E}">
        <p14:creationId xmlns:p14="http://schemas.microsoft.com/office/powerpoint/2010/main" val="2625516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5" y="459438"/>
            <a:ext cx="12217400" cy="11571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สี่เหลี่ยมผืนผ้า 4"/>
          <p:cNvSpPr/>
          <p:nvPr/>
        </p:nvSpPr>
        <p:spPr>
          <a:xfrm>
            <a:off x="2560323" y="600892"/>
            <a:ext cx="6205545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th-TH" sz="6000" b="1" dirty="0">
                <a:ln w="18000">
                  <a:solidFill>
                    <a:srgbClr val="FEFAC9">
                      <a:lumMod val="10000"/>
                    </a:srgbClr>
                  </a:solidFill>
                  <a:prstDash val="solid"/>
                  <a:miter lim="800000"/>
                </a:ln>
                <a:solidFill>
                  <a:srgbClr val="00B0F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Angsana New" panose="02020603050405020304" pitchFamily="18" charset="-34"/>
                <a:cs typeface="Angsana New" panose="02020603050405020304" pitchFamily="18" charset="-34"/>
              </a:rPr>
              <a:t>ขอบเขตของการศึกษาค้นคว้า</a:t>
            </a:r>
          </a:p>
        </p:txBody>
      </p:sp>
      <p:sp>
        <p:nvSpPr>
          <p:cNvPr id="2" name="กล่องข้อความ 1">
            <a:extLst>
              <a:ext uri="{FF2B5EF4-FFF2-40B4-BE49-F238E27FC236}">
                <a16:creationId xmlns:a16="http://schemas.microsoft.com/office/drawing/2014/main" xmlns="" id="{E0BD08DB-E20A-4CF1-BB57-FD6D340CCD24}"/>
              </a:ext>
            </a:extLst>
          </p:cNvPr>
          <p:cNvSpPr txBox="1"/>
          <p:nvPr/>
        </p:nvSpPr>
        <p:spPr>
          <a:xfrm>
            <a:off x="1784413" y="2536419"/>
            <a:ext cx="9706252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3600" b="1" dirty="0">
                <a:latin typeface="Angsana New" panose="02020603050405020304" pitchFamily="18" charset="-34"/>
                <a:cs typeface="Angsana New" panose="02020603050405020304" pitchFamily="18" charset="-34"/>
              </a:rPr>
              <a:t>1</a:t>
            </a:r>
            <a:r>
              <a:rPr lang="en-US" sz="3600" b="1" dirty="0">
                <a:latin typeface="Angsana New" panose="02020603050405020304" pitchFamily="18" charset="-34"/>
                <a:cs typeface="Angsana New" panose="02020603050405020304" pitchFamily="18" charset="-34"/>
              </a:rPr>
              <a:t>.</a:t>
            </a:r>
            <a:r>
              <a:rPr lang="th-TH" sz="3600" b="1" dirty="0">
                <a:latin typeface="Angsana New" panose="02020603050405020304" pitchFamily="18" charset="-34"/>
                <a:cs typeface="Angsana New" panose="02020603050405020304" pitchFamily="18" charset="-34"/>
              </a:rPr>
              <a:t>ตู้ลดกลิ่นรองเท้า กว้าง</a:t>
            </a:r>
            <a:r>
              <a:rPr lang="en-US" sz="3600" b="1" dirty="0">
                <a:latin typeface="Angsana New" panose="02020603050405020304" pitchFamily="18" charset="-34"/>
                <a:cs typeface="Angsana New" panose="02020603050405020304" pitchFamily="18" charset="-34"/>
              </a:rPr>
              <a:t> </a:t>
            </a:r>
            <a:r>
              <a:rPr lang="th-TH" sz="3600" b="1" dirty="0">
                <a:latin typeface="Angsana New" panose="02020603050405020304" pitchFamily="18" charset="-34"/>
                <a:cs typeface="Angsana New" panose="02020603050405020304" pitchFamily="18" charset="-34"/>
              </a:rPr>
              <a:t>40</a:t>
            </a:r>
            <a:r>
              <a:rPr lang="en-US" sz="3600" b="1" dirty="0">
                <a:latin typeface="Angsana New" panose="02020603050405020304" pitchFamily="18" charset="-34"/>
                <a:cs typeface="Angsana New" panose="02020603050405020304" pitchFamily="18" charset="-34"/>
              </a:rPr>
              <a:t>.</a:t>
            </a:r>
            <a:r>
              <a:rPr lang="th-TH" sz="3600" b="1" dirty="0">
                <a:latin typeface="Angsana New" panose="02020603050405020304" pitchFamily="18" charset="-34"/>
                <a:cs typeface="Angsana New" panose="02020603050405020304" pitchFamily="18" charset="-34"/>
              </a:rPr>
              <a:t> ยาว 40</a:t>
            </a:r>
            <a:r>
              <a:rPr lang="en-US" sz="3600" b="1" dirty="0">
                <a:latin typeface="Angsana New" panose="02020603050405020304" pitchFamily="18" charset="-34"/>
                <a:cs typeface="Angsana New" panose="02020603050405020304" pitchFamily="18" charset="-34"/>
              </a:rPr>
              <a:t> </a:t>
            </a:r>
            <a:r>
              <a:rPr lang="th-TH" sz="3600" b="1" dirty="0">
                <a:latin typeface="Angsana New" panose="02020603050405020304" pitchFamily="18" charset="-34"/>
                <a:cs typeface="Angsana New" panose="02020603050405020304" pitchFamily="18" charset="-34"/>
              </a:rPr>
              <a:t>ซม</a:t>
            </a:r>
            <a:r>
              <a:rPr lang="en-US" sz="3600" b="1" dirty="0">
                <a:latin typeface="Angsana New" panose="02020603050405020304" pitchFamily="18" charset="-34"/>
                <a:cs typeface="Angsana New" panose="02020603050405020304" pitchFamily="18" charset="-34"/>
              </a:rPr>
              <a:t>.</a:t>
            </a:r>
            <a:r>
              <a:rPr lang="th-TH" sz="3600" b="1" dirty="0">
                <a:latin typeface="Angsana New" panose="02020603050405020304" pitchFamily="18" charset="-34"/>
                <a:cs typeface="Angsana New" panose="02020603050405020304" pitchFamily="18" charset="-34"/>
              </a:rPr>
              <a:t> สูง 42</a:t>
            </a:r>
            <a:endParaRPr lang="en-US" sz="3600" b="1" dirty="0">
              <a:latin typeface="Angsana New" panose="02020603050405020304" pitchFamily="18" charset="-34"/>
              <a:cs typeface="Angsana New" panose="02020603050405020304" pitchFamily="18" charset="-34"/>
            </a:endParaRPr>
          </a:p>
          <a:p>
            <a:endParaRPr lang="th-TH" sz="3600" b="1" dirty="0">
              <a:latin typeface="Angsana New" panose="02020603050405020304" pitchFamily="18" charset="-34"/>
              <a:cs typeface="Angsana New" panose="02020603050405020304" pitchFamily="18" charset="-34"/>
            </a:endParaRPr>
          </a:p>
          <a:p>
            <a:r>
              <a:rPr lang="th-TH" sz="3600" b="1" dirty="0">
                <a:latin typeface="Angsana New" panose="02020603050405020304" pitchFamily="18" charset="-34"/>
                <a:cs typeface="Angsana New" panose="02020603050405020304" pitchFamily="18" charset="-34"/>
              </a:rPr>
              <a:t>2</a:t>
            </a:r>
            <a:r>
              <a:rPr lang="en-US" sz="3600" b="1" dirty="0">
                <a:latin typeface="Angsana New" panose="02020603050405020304" pitchFamily="18" charset="-34"/>
                <a:cs typeface="Angsana New" panose="02020603050405020304" pitchFamily="18" charset="-34"/>
              </a:rPr>
              <a:t>.</a:t>
            </a:r>
            <a:r>
              <a:rPr lang="th-TH" sz="3600" b="1" dirty="0">
                <a:latin typeface="Angsana New" panose="02020603050405020304" pitchFamily="18" charset="-34"/>
                <a:cs typeface="Angsana New" panose="02020603050405020304" pitchFamily="18" charset="-34"/>
              </a:rPr>
              <a:t>ตู้ลดกลิ่นรองเท้าใช้พลังงานไฟฟ้า โดยใช้พัดลมดูดอากาศและลดความร้อน</a:t>
            </a:r>
          </a:p>
          <a:p>
            <a:endParaRPr lang="th-TH" sz="3600" b="1" dirty="0">
              <a:latin typeface="Angsana New" panose="02020603050405020304" pitchFamily="18" charset="-34"/>
              <a:cs typeface="Angsana New" panose="02020603050405020304" pitchFamily="18" charset="-34"/>
            </a:endParaRPr>
          </a:p>
          <a:p>
            <a:r>
              <a:rPr lang="th-TH" sz="3600" b="1" dirty="0">
                <a:latin typeface="Angsana New" panose="02020603050405020304" pitchFamily="18" charset="-34"/>
                <a:cs typeface="Angsana New" panose="02020603050405020304" pitchFamily="18" charset="-34"/>
              </a:rPr>
              <a:t>3</a:t>
            </a:r>
            <a:r>
              <a:rPr lang="en-US" sz="3600" b="1" dirty="0">
                <a:latin typeface="Angsana New" panose="02020603050405020304" pitchFamily="18" charset="-34"/>
                <a:cs typeface="Angsana New" panose="02020603050405020304" pitchFamily="18" charset="-34"/>
              </a:rPr>
              <a:t>.</a:t>
            </a:r>
            <a:r>
              <a:rPr lang="th-TH" sz="3600" b="1" dirty="0">
                <a:latin typeface="Angsana New" panose="02020603050405020304" pitchFamily="18" charset="-34"/>
                <a:cs typeface="Angsana New" panose="02020603050405020304" pitchFamily="18" charset="-34"/>
              </a:rPr>
              <a:t>สามารถใส่ตัวช่วยในการลดกลิ่นรองเท้า เช่น ถ่าน มะกรูด ตะไคร้</a:t>
            </a:r>
          </a:p>
        </p:txBody>
      </p:sp>
    </p:spTree>
    <p:extLst>
      <p:ext uri="{BB962C8B-B14F-4D97-AF65-F5344CB8AC3E}">
        <p14:creationId xmlns:p14="http://schemas.microsoft.com/office/powerpoint/2010/main" val="41956639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รูปภาพ 3">
            <a:extLst>
              <a:ext uri="{FF2B5EF4-FFF2-40B4-BE49-F238E27FC236}">
                <a16:creationId xmlns:a16="http://schemas.microsoft.com/office/drawing/2014/main" xmlns="" id="{E52F9202-2233-41DF-93FD-439A3624F46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71784"/>
            <a:ext cx="12192000" cy="1015663"/>
          </a:xfrm>
          <a:prstGeom prst="rect">
            <a:avLst/>
          </a:prstGeom>
        </p:spPr>
      </p:pic>
      <p:sp>
        <p:nvSpPr>
          <p:cNvPr id="6" name="สี่เหลี่ยมผืนผ้า 5">
            <a:extLst>
              <a:ext uri="{FF2B5EF4-FFF2-40B4-BE49-F238E27FC236}">
                <a16:creationId xmlns:a16="http://schemas.microsoft.com/office/drawing/2014/main" xmlns="" id="{F0699AE7-BD99-433B-BDEB-700D049DB3F1}"/>
              </a:ext>
            </a:extLst>
          </p:cNvPr>
          <p:cNvSpPr/>
          <p:nvPr/>
        </p:nvSpPr>
        <p:spPr>
          <a:xfrm>
            <a:off x="3462337" y="471784"/>
            <a:ext cx="5267325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th-TH" sz="6000" b="1" dirty="0">
                <a:ln w="18000">
                  <a:solidFill>
                    <a:srgbClr val="FEFAC9">
                      <a:lumMod val="10000"/>
                    </a:srgbClr>
                  </a:solidFill>
                  <a:prstDash val="solid"/>
                  <a:miter lim="800000"/>
                </a:ln>
                <a:solidFill>
                  <a:srgbClr val="00B0F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ตัวแปรของการค้นคว้า</a:t>
            </a:r>
          </a:p>
        </p:txBody>
      </p:sp>
      <p:sp>
        <p:nvSpPr>
          <p:cNvPr id="7" name="กล่องข้อความ 6">
            <a:extLst>
              <a:ext uri="{FF2B5EF4-FFF2-40B4-BE49-F238E27FC236}">
                <a16:creationId xmlns:a16="http://schemas.microsoft.com/office/drawing/2014/main" xmlns="" id="{E421BF6F-7E7F-4944-A4C0-ED3C1CB953C3}"/>
              </a:ext>
            </a:extLst>
          </p:cNvPr>
          <p:cNvSpPr txBox="1"/>
          <p:nvPr/>
        </p:nvSpPr>
        <p:spPr>
          <a:xfrm>
            <a:off x="954556" y="2004316"/>
            <a:ext cx="10435529" cy="62417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3600" b="1" dirty="0">
                <a:cs typeface="+mj-cs"/>
              </a:rPr>
              <a:t>1.เพื่อออกแบบและสร้างตู้ลดกลิ่นรองเท้า</a:t>
            </a:r>
          </a:p>
          <a:p>
            <a:endParaRPr lang="th-TH" sz="3600" b="1" dirty="0">
              <a:cs typeface="+mj-cs"/>
            </a:endParaRPr>
          </a:p>
          <a:p>
            <a:r>
              <a:rPr lang="th-TH" sz="3600" b="1" dirty="0">
                <a:latin typeface="Calibri" panose="020F0502020204030204" pitchFamily="34" charset="0"/>
                <a:ea typeface="Calibri" panose="020F0502020204030204" pitchFamily="34" charset="0"/>
                <a:cs typeface="+mj-cs"/>
              </a:rPr>
              <a:t>	ตัวแปรต้น</a:t>
            </a:r>
            <a:r>
              <a:rPr lang="en-US" sz="3600" b="1" dirty="0">
                <a:latin typeface="TH SarabunPSK" panose="020B0500040200020003" pitchFamily="34" charset="-34"/>
                <a:ea typeface="Calibri" panose="020F0502020204030204" pitchFamily="34" charset="0"/>
                <a:cs typeface="+mj-cs"/>
              </a:rPr>
              <a:t>: </a:t>
            </a:r>
            <a:r>
              <a:rPr lang="th-TH" sz="3600" b="1" dirty="0">
                <a:latin typeface="TH SarabunPSK" panose="020B0500040200020003" pitchFamily="34" charset="-34"/>
                <a:ea typeface="Calibri" panose="020F0502020204030204" pitchFamily="34" charset="0"/>
                <a:cs typeface="+mj-cs"/>
              </a:rPr>
              <a:t>วิธีการออกแบบและสร้างตู้ลดกลิ่นรองเท้า</a:t>
            </a:r>
            <a:endParaRPr lang="th-TH" sz="3600" b="1" dirty="0">
              <a:latin typeface="Calibri" panose="020F0502020204030204" pitchFamily="34" charset="0"/>
              <a:ea typeface="Calibri" panose="020F0502020204030204" pitchFamily="34" charset="0"/>
              <a:cs typeface="+mj-cs"/>
            </a:endParaRPr>
          </a:p>
          <a:p>
            <a:r>
              <a:rPr lang="th-TH" sz="3600" b="1" dirty="0">
                <a:latin typeface="Calibri" panose="020F0502020204030204" pitchFamily="34" charset="0"/>
                <a:ea typeface="Calibri" panose="020F0502020204030204" pitchFamily="34" charset="0"/>
                <a:cs typeface="+mj-cs"/>
              </a:rPr>
              <a:t>	ตัวแปรตาม</a:t>
            </a:r>
            <a:r>
              <a:rPr lang="en-US" sz="3600" b="1" dirty="0">
                <a:latin typeface="TH SarabunPSK" panose="020B0500040200020003" pitchFamily="34" charset="-34"/>
                <a:ea typeface="Calibri" panose="020F0502020204030204" pitchFamily="34" charset="0"/>
                <a:cs typeface="+mj-cs"/>
              </a:rPr>
              <a:t>:</a:t>
            </a:r>
            <a:r>
              <a:rPr lang="th-TH" sz="3600" b="1" dirty="0">
                <a:latin typeface="TH SarabunPSK" panose="020B0500040200020003" pitchFamily="34" charset="-34"/>
                <a:ea typeface="Calibri" panose="020F0502020204030204" pitchFamily="34" charset="0"/>
                <a:cs typeface="+mj-cs"/>
              </a:rPr>
              <a:t>ลักษณะของตู้ลดกลิ่นรองเท้า</a:t>
            </a:r>
            <a:endParaRPr lang="th-TH" sz="3600" b="1" dirty="0">
              <a:latin typeface="Calibri" panose="020F0502020204030204" pitchFamily="34" charset="0"/>
              <a:ea typeface="Calibri" panose="020F0502020204030204" pitchFamily="34" charset="0"/>
              <a:cs typeface="+mj-cs"/>
            </a:endParaRPr>
          </a:p>
          <a:p>
            <a:r>
              <a:rPr lang="th-TH" sz="3600" b="1" dirty="0">
                <a:latin typeface="Calibri" panose="020F0502020204030204" pitchFamily="34" charset="0"/>
                <a:ea typeface="Calibri" panose="020F0502020204030204" pitchFamily="34" charset="0"/>
                <a:cs typeface="+mj-cs"/>
              </a:rPr>
              <a:t>	ตัวแปรควบคุม</a:t>
            </a:r>
            <a:r>
              <a:rPr lang="en-US" sz="3600" b="1" dirty="0">
                <a:latin typeface="TH SarabunPSK" panose="020B0500040200020003" pitchFamily="34" charset="-34"/>
                <a:ea typeface="Calibri" panose="020F0502020204030204" pitchFamily="34" charset="0"/>
                <a:cs typeface="+mj-cs"/>
              </a:rPr>
              <a:t>:</a:t>
            </a:r>
            <a:r>
              <a:rPr lang="th-TH" sz="3600" b="1" dirty="0">
                <a:latin typeface="TH SarabunPSK" panose="020B0500040200020003" pitchFamily="34" charset="-34"/>
                <a:ea typeface="Calibri" panose="020F0502020204030204" pitchFamily="34" charset="0"/>
                <a:cs typeface="+mj-cs"/>
              </a:rPr>
              <a:t>รูปทรงและอุปกรณ์ที่ใช้การลดกลิ่นคือ ฮิต</a:t>
            </a:r>
            <a:r>
              <a:rPr lang="th-TH" sz="3600" b="1" dirty="0" err="1">
                <a:latin typeface="TH SarabunPSK" panose="020B0500040200020003" pitchFamily="34" charset="-34"/>
                <a:ea typeface="Calibri" panose="020F0502020204030204" pitchFamily="34" charset="0"/>
                <a:cs typeface="+mj-cs"/>
              </a:rPr>
              <a:t>เต</a:t>
            </a:r>
            <a:r>
              <a:rPr lang="th-TH" sz="3600" b="1" dirty="0">
                <a:latin typeface="TH SarabunPSK" panose="020B0500040200020003" pitchFamily="34" charset="-34"/>
                <a:ea typeface="Calibri" panose="020F0502020204030204" pitchFamily="34" charset="0"/>
                <a:cs typeface="+mj-cs"/>
              </a:rPr>
              <a:t>อร</a:t>
            </a:r>
            <a:r>
              <a:rPr lang="th-TH" sz="3600" b="1" dirty="0" err="1">
                <a:latin typeface="TH SarabunPSK" panose="020B0500040200020003" pitchFamily="34" charset="-34"/>
                <a:ea typeface="Calibri" panose="020F0502020204030204" pitchFamily="34" charset="0"/>
                <a:cs typeface="+mj-cs"/>
              </a:rPr>
              <a:t>์แ</a:t>
            </a:r>
            <a:r>
              <a:rPr lang="th-TH" sz="3600" b="1" dirty="0">
                <a:latin typeface="TH SarabunPSK" panose="020B0500040200020003" pitchFamily="34" charset="-34"/>
                <a:ea typeface="Calibri" panose="020F0502020204030204" pitchFamily="34" charset="0"/>
                <a:cs typeface="+mj-cs"/>
              </a:rPr>
              <a:t>ละพัดลมดูด  อากาศ</a:t>
            </a:r>
          </a:p>
          <a:p>
            <a:pPr indent="457200">
              <a:lnSpc>
                <a:spcPct val="115000"/>
              </a:lnSpc>
              <a:spcAft>
                <a:spcPts val="0"/>
              </a:spcAft>
            </a:pPr>
            <a:endParaRPr lang="en-US" sz="3600" dirty="0">
              <a:latin typeface="Calibri" panose="020F0502020204030204" pitchFamily="34" charset="0"/>
              <a:ea typeface="Calibri" panose="020F0502020204030204" pitchFamily="34" charset="0"/>
              <a:cs typeface="+mj-cs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en-US" sz="3600" dirty="0">
                <a:latin typeface="TH SarabunPSK" panose="020B0500040200020003" pitchFamily="34" charset="-34"/>
                <a:ea typeface="Calibri" panose="020F0502020204030204" pitchFamily="34" charset="0"/>
                <a:cs typeface="+mj-cs"/>
              </a:rPr>
              <a:t> </a:t>
            </a:r>
            <a:endParaRPr lang="en-US" sz="3600" dirty="0">
              <a:latin typeface="Calibri" panose="020F0502020204030204" pitchFamily="34" charset="0"/>
              <a:ea typeface="Calibri" panose="020F0502020204030204" pitchFamily="34" charset="0"/>
              <a:cs typeface="+mj-cs"/>
            </a:endParaRPr>
          </a:p>
          <a:p>
            <a:pPr marL="457200" indent="457200">
              <a:lnSpc>
                <a:spcPct val="115000"/>
              </a:lnSpc>
              <a:spcAft>
                <a:spcPts val="0"/>
              </a:spcAft>
            </a:pPr>
            <a:endParaRPr lang="en-US" sz="3600" dirty="0">
              <a:latin typeface="Calibri" panose="020F0502020204030204" pitchFamily="34" charset="0"/>
              <a:ea typeface="Calibri" panose="020F0502020204030204" pitchFamily="34" charset="0"/>
              <a:cs typeface="+mj-cs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en-US" sz="3600" dirty="0">
                <a:latin typeface="TH SarabunPSK" panose="020B0500040200020003" pitchFamily="34" charset="-34"/>
                <a:ea typeface="Calibri" panose="020F0502020204030204" pitchFamily="34" charset="0"/>
                <a:cs typeface="+mj-cs"/>
              </a:rPr>
              <a:t> </a:t>
            </a:r>
            <a:endParaRPr lang="en-US" sz="3600" dirty="0">
              <a:latin typeface="Calibri" panose="020F0502020204030204" pitchFamily="34" charset="0"/>
              <a:ea typeface="Calibri" panose="020F0502020204030204" pitchFamily="34" charset="0"/>
              <a:cs typeface="+mj-cs"/>
            </a:endParaRPr>
          </a:p>
          <a:p>
            <a:endParaRPr lang="th-TH" dirty="0"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9452552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สี่เหลี่ยมผืนผ้า 3">
            <a:extLst>
              <a:ext uri="{FF2B5EF4-FFF2-40B4-BE49-F238E27FC236}">
                <a16:creationId xmlns:a16="http://schemas.microsoft.com/office/drawing/2014/main" xmlns="" id="{FB3DF18C-7F35-4269-A41B-3E3D5B6AF39F}"/>
              </a:ext>
            </a:extLst>
          </p:cNvPr>
          <p:cNvSpPr/>
          <p:nvPr/>
        </p:nvSpPr>
        <p:spPr>
          <a:xfrm>
            <a:off x="150471" y="1723997"/>
            <a:ext cx="12191999" cy="39149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457200">
              <a:lnSpc>
                <a:spcPct val="115000"/>
              </a:lnSpc>
            </a:pPr>
            <a:r>
              <a:rPr lang="en-US" sz="3600" b="1" dirty="0">
                <a:solidFill>
                  <a:prstClr val="black"/>
                </a:solidFill>
                <a:latin typeface="Angsana New" panose="02020603050405020304" pitchFamily="18" charset="-34"/>
                <a:ea typeface="Calibri" panose="020F0502020204030204" pitchFamily="34" charset="0"/>
                <a:cs typeface="Angsana New" panose="02020603050405020304" pitchFamily="18" charset="-34"/>
              </a:rPr>
              <a:t>2.</a:t>
            </a:r>
            <a:r>
              <a:rPr lang="th-TH" sz="3600" b="1" dirty="0">
                <a:solidFill>
                  <a:prstClr val="black"/>
                </a:solidFill>
                <a:latin typeface="Angsana New" panose="02020603050405020304" pitchFamily="18" charset="-34"/>
                <a:ea typeface="Calibri" panose="020F0502020204030204" pitchFamily="34" charset="0"/>
                <a:cs typeface="Angsana New" panose="02020603050405020304" pitchFamily="18" charset="-34"/>
              </a:rPr>
              <a:t>เพื่อทดสอบประสิทธิตู้ลดกลิ่นรองเท้า</a:t>
            </a:r>
            <a:endParaRPr lang="en-US" sz="3600" b="1" dirty="0">
              <a:solidFill>
                <a:prstClr val="black"/>
              </a:solidFill>
              <a:latin typeface="Angsana New" panose="02020603050405020304" pitchFamily="18" charset="-34"/>
              <a:ea typeface="Calibri" panose="020F0502020204030204" pitchFamily="34" charset="0"/>
              <a:cs typeface="Angsana New" panose="02020603050405020304" pitchFamily="18" charset="-34"/>
            </a:endParaRPr>
          </a:p>
          <a:p>
            <a:pPr lvl="0" indent="457200">
              <a:lnSpc>
                <a:spcPct val="115000"/>
              </a:lnSpc>
            </a:pPr>
            <a:r>
              <a:rPr lang="en-US" sz="3600" b="1" dirty="0">
                <a:solidFill>
                  <a:prstClr val="black"/>
                </a:solidFill>
                <a:latin typeface="Angsana New" panose="02020603050405020304" pitchFamily="18" charset="-34"/>
                <a:ea typeface="Calibri" panose="020F0502020204030204" pitchFamily="34" charset="0"/>
                <a:cs typeface="Angsana New" panose="02020603050405020304" pitchFamily="18" charset="-34"/>
              </a:rPr>
              <a:t>2.1</a:t>
            </a:r>
            <a:r>
              <a:rPr lang="th-TH" sz="3600" b="1" dirty="0">
                <a:solidFill>
                  <a:prstClr val="black"/>
                </a:solidFill>
                <a:latin typeface="Angsana New" panose="02020603050405020304" pitchFamily="18" charset="-34"/>
                <a:ea typeface="Calibri" panose="020F0502020204030204" pitchFamily="34" charset="0"/>
                <a:cs typeface="Angsana New" panose="02020603050405020304" pitchFamily="18" charset="-34"/>
              </a:rPr>
              <a:t>เปรียบเทียบประสิทธิภาพการลดกลิ่นของตู้ลดกลิ่นรองเท้าเมื่อระยะเวลาต่างกัน</a:t>
            </a:r>
            <a:endParaRPr lang="en-US" sz="3600" b="1" dirty="0">
              <a:solidFill>
                <a:prstClr val="black"/>
              </a:solidFill>
              <a:latin typeface="Angsana New" panose="02020603050405020304" pitchFamily="18" charset="-34"/>
              <a:ea typeface="Calibri" panose="020F0502020204030204" pitchFamily="34" charset="0"/>
              <a:cs typeface="Angsana New" panose="02020603050405020304" pitchFamily="18" charset="-34"/>
            </a:endParaRPr>
          </a:p>
          <a:p>
            <a:pPr marL="457200" lvl="0" indent="457200">
              <a:lnSpc>
                <a:spcPct val="115000"/>
              </a:lnSpc>
            </a:pPr>
            <a:r>
              <a:rPr lang="th-TH" sz="3600" b="1" dirty="0">
                <a:solidFill>
                  <a:prstClr val="black"/>
                </a:solidFill>
                <a:latin typeface="Angsana New" panose="02020603050405020304" pitchFamily="18" charset="-34"/>
                <a:ea typeface="Calibri" panose="020F0502020204030204" pitchFamily="34" charset="0"/>
                <a:cs typeface="Angsana New" panose="02020603050405020304" pitchFamily="18" charset="-34"/>
              </a:rPr>
              <a:t>ตัวแปรต้น</a:t>
            </a:r>
            <a:r>
              <a:rPr lang="en-US" sz="3600" b="1" dirty="0">
                <a:solidFill>
                  <a:prstClr val="black"/>
                </a:solidFill>
                <a:latin typeface="Angsana New" panose="02020603050405020304" pitchFamily="18" charset="-34"/>
                <a:ea typeface="Calibri" panose="020F0502020204030204" pitchFamily="34" charset="0"/>
                <a:cs typeface="Angsana New" panose="02020603050405020304" pitchFamily="18" charset="-34"/>
              </a:rPr>
              <a:t>:</a:t>
            </a:r>
            <a:r>
              <a:rPr lang="th-TH" sz="3600" b="1" dirty="0">
                <a:solidFill>
                  <a:prstClr val="black"/>
                </a:solidFill>
                <a:latin typeface="Angsana New" panose="02020603050405020304" pitchFamily="18" charset="-34"/>
                <a:ea typeface="Calibri" panose="020F0502020204030204" pitchFamily="34" charset="0"/>
                <a:cs typeface="Angsana New" panose="02020603050405020304" pitchFamily="18" charset="-34"/>
              </a:rPr>
              <a:t> เวลาในการดับกลิ่น</a:t>
            </a:r>
            <a:endParaRPr lang="en-US" sz="3600" b="1" dirty="0">
              <a:solidFill>
                <a:prstClr val="black"/>
              </a:solidFill>
              <a:latin typeface="Angsana New" panose="02020603050405020304" pitchFamily="18" charset="-34"/>
              <a:ea typeface="Calibri" panose="020F0502020204030204" pitchFamily="34" charset="0"/>
              <a:cs typeface="Angsana New" panose="02020603050405020304" pitchFamily="18" charset="-34"/>
            </a:endParaRPr>
          </a:p>
          <a:p>
            <a:pPr marL="457200" lvl="0" indent="457200">
              <a:lnSpc>
                <a:spcPct val="115000"/>
              </a:lnSpc>
            </a:pPr>
            <a:r>
              <a:rPr lang="th-TH" sz="3600" b="1" dirty="0">
                <a:solidFill>
                  <a:prstClr val="black"/>
                </a:solidFill>
                <a:latin typeface="Angsana New" panose="02020603050405020304" pitchFamily="18" charset="-34"/>
                <a:ea typeface="Calibri" panose="020F0502020204030204" pitchFamily="34" charset="0"/>
                <a:cs typeface="Angsana New" panose="02020603050405020304" pitchFamily="18" charset="-34"/>
              </a:rPr>
              <a:t>ตัวแปรตาม</a:t>
            </a:r>
            <a:r>
              <a:rPr lang="en-US" sz="3600" b="1" dirty="0">
                <a:solidFill>
                  <a:prstClr val="black"/>
                </a:solidFill>
                <a:latin typeface="Angsana New" panose="02020603050405020304" pitchFamily="18" charset="-34"/>
                <a:ea typeface="Calibri" panose="020F0502020204030204" pitchFamily="34" charset="0"/>
                <a:cs typeface="Angsana New" panose="02020603050405020304" pitchFamily="18" charset="-34"/>
              </a:rPr>
              <a:t>:</a:t>
            </a:r>
            <a:r>
              <a:rPr lang="th-TH" sz="3600" b="1" dirty="0">
                <a:solidFill>
                  <a:prstClr val="black"/>
                </a:solidFill>
                <a:latin typeface="Angsana New" panose="02020603050405020304" pitchFamily="18" charset="-34"/>
                <a:ea typeface="Calibri" panose="020F0502020204030204" pitchFamily="34" charset="0"/>
                <a:cs typeface="Angsana New" panose="02020603050405020304" pitchFamily="18" charset="-34"/>
              </a:rPr>
              <a:t> ผลของเวลาต่อการลดกลิ่นรองเท้า</a:t>
            </a:r>
            <a:endParaRPr lang="en-US" sz="3600" b="1" dirty="0">
              <a:solidFill>
                <a:prstClr val="black"/>
              </a:solidFill>
              <a:latin typeface="Angsana New" panose="02020603050405020304" pitchFamily="18" charset="-34"/>
              <a:ea typeface="Calibri" panose="020F0502020204030204" pitchFamily="34" charset="0"/>
              <a:cs typeface="Angsana New" panose="02020603050405020304" pitchFamily="18" charset="-34"/>
            </a:endParaRPr>
          </a:p>
          <a:p>
            <a:pPr marL="457200" lvl="0" indent="457200">
              <a:lnSpc>
                <a:spcPct val="115000"/>
              </a:lnSpc>
            </a:pPr>
            <a:r>
              <a:rPr lang="th-TH" sz="3600" b="1" dirty="0">
                <a:solidFill>
                  <a:prstClr val="black"/>
                </a:solidFill>
                <a:latin typeface="Angsana New" panose="02020603050405020304" pitchFamily="18" charset="-34"/>
                <a:ea typeface="Calibri" panose="020F0502020204030204" pitchFamily="34" charset="0"/>
                <a:cs typeface="Angsana New" panose="02020603050405020304" pitchFamily="18" charset="-34"/>
              </a:rPr>
              <a:t>ตัวแปรควบคุม</a:t>
            </a:r>
            <a:r>
              <a:rPr lang="en-US" sz="3600" b="1" dirty="0">
                <a:solidFill>
                  <a:prstClr val="black"/>
                </a:solidFill>
                <a:latin typeface="Angsana New" panose="02020603050405020304" pitchFamily="18" charset="-34"/>
                <a:ea typeface="Calibri" panose="020F0502020204030204" pitchFamily="34" charset="0"/>
                <a:cs typeface="Angsana New" panose="02020603050405020304" pitchFamily="18" charset="-34"/>
              </a:rPr>
              <a:t>:</a:t>
            </a:r>
            <a:r>
              <a:rPr lang="th-TH" sz="3600" b="1" dirty="0">
                <a:solidFill>
                  <a:prstClr val="black"/>
                </a:solidFill>
                <a:latin typeface="Angsana New" panose="02020603050405020304" pitchFamily="18" charset="-34"/>
                <a:ea typeface="Calibri" panose="020F0502020204030204" pitchFamily="34" charset="0"/>
                <a:cs typeface="Angsana New" panose="02020603050405020304" pitchFamily="18" charset="-34"/>
              </a:rPr>
              <a:t> ระยะเวลาในการใช้เครื่อง</a:t>
            </a:r>
            <a:endParaRPr lang="en-US" sz="3600" b="1" dirty="0">
              <a:solidFill>
                <a:prstClr val="black"/>
              </a:solidFill>
              <a:latin typeface="Angsana New" panose="02020603050405020304" pitchFamily="18" charset="-34"/>
              <a:ea typeface="Calibri" panose="020F0502020204030204" pitchFamily="34" charset="0"/>
              <a:cs typeface="Angsana New" panose="02020603050405020304" pitchFamily="18" charset="-34"/>
            </a:endParaRPr>
          </a:p>
          <a:p>
            <a:pPr lvl="0">
              <a:lnSpc>
                <a:spcPct val="115000"/>
              </a:lnSpc>
            </a:pPr>
            <a:r>
              <a:rPr lang="en-US" sz="36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anose="02020603050405020304" pitchFamily="18" charset="-34"/>
                <a:ea typeface="Calibri" panose="020F0502020204030204" pitchFamily="34" charset="0"/>
                <a:cs typeface="Angsana New" panose="02020603050405020304" pitchFamily="18" charset="-34"/>
              </a:rPr>
              <a:t> </a:t>
            </a:r>
            <a:endParaRPr lang="th-TH" sz="3600" b="1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ngsana New" panose="02020603050405020304" pitchFamily="18" charset="-34"/>
              <a:ea typeface="Calibri" panose="020F0502020204030204" pitchFamily="34" charset="0"/>
              <a:cs typeface="Angsana New" panose="02020603050405020304" pitchFamily="18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42587716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ตัวแทนเนื้อหา 2">
            <a:extLst>
              <a:ext uri="{FF2B5EF4-FFF2-40B4-BE49-F238E27FC236}">
                <a16:creationId xmlns:a16="http://schemas.microsoft.com/office/drawing/2014/main" xmlns="" id="{186EA269-F664-4CDB-935C-4F592E10AB2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0" y="1789446"/>
            <a:ext cx="10820400" cy="402412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th-TH" sz="3600" dirty="0">
                <a:latin typeface="Angsana New" panose="02020603050405020304" pitchFamily="18" charset="-34"/>
                <a:cs typeface="Angsana New" panose="02020603050405020304" pitchFamily="18" charset="-34"/>
              </a:rPr>
              <a:t> </a:t>
            </a:r>
            <a:r>
              <a:rPr lang="th-TH" sz="3600" b="1" dirty="0">
                <a:latin typeface="Angsana New" panose="02020603050405020304" pitchFamily="18" charset="-34"/>
                <a:cs typeface="Angsana New" panose="02020603050405020304" pitchFamily="18" charset="-34"/>
              </a:rPr>
              <a:t>2.2 เปรียบเทียบประสิทธิภาพการลดกลิ่นของ ถ่าน มะกรูด และตะไคร้</a:t>
            </a:r>
          </a:p>
          <a:p>
            <a:pPr marL="0" indent="0">
              <a:buNone/>
            </a:pPr>
            <a:r>
              <a:rPr lang="th-TH" sz="3600" b="1" dirty="0">
                <a:latin typeface="Angsana New" panose="02020603050405020304" pitchFamily="18" charset="-34"/>
                <a:cs typeface="Angsana New" panose="02020603050405020304" pitchFamily="18" charset="-34"/>
              </a:rPr>
              <a:t>	ตัวแปรต้น: ถ่าน มะกรูด และตะไคร้</a:t>
            </a:r>
          </a:p>
          <a:p>
            <a:pPr marL="0" indent="0">
              <a:buNone/>
            </a:pPr>
            <a:r>
              <a:rPr lang="th-TH" sz="3600" b="1" dirty="0">
                <a:latin typeface="Angsana New" panose="02020603050405020304" pitchFamily="18" charset="-34"/>
                <a:cs typeface="Angsana New" panose="02020603050405020304" pitchFamily="18" charset="-34"/>
              </a:rPr>
              <a:t>	ตัวแปรตาม:ผลของการช่วยลดกลิ่น</a:t>
            </a:r>
          </a:p>
          <a:p>
            <a:pPr marL="0" indent="0">
              <a:buNone/>
            </a:pPr>
            <a:r>
              <a:rPr lang="th-TH" sz="3600" b="1" dirty="0">
                <a:latin typeface="Angsana New" panose="02020603050405020304" pitchFamily="18" charset="-34"/>
                <a:cs typeface="Angsana New" panose="02020603050405020304" pitchFamily="18" charset="-34"/>
              </a:rPr>
              <a:t>	ตัวแปรควบคุม: ปริมาณของ ถ่าน มะกรูด ตะไคร้</a:t>
            </a:r>
          </a:p>
        </p:txBody>
      </p:sp>
    </p:spTree>
    <p:extLst>
      <p:ext uri="{BB962C8B-B14F-4D97-AF65-F5344CB8AC3E}">
        <p14:creationId xmlns:p14="http://schemas.microsoft.com/office/powerpoint/2010/main" val="22361988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ไอพ่น">
  <a:themeElements>
    <a:clrScheme name="ไอพ่น">
      <a:dk1>
        <a:sysClr val="windowText" lastClr="000000"/>
      </a:dk1>
      <a:lt1>
        <a:sysClr val="window" lastClr="FFFFFF"/>
      </a:lt1>
      <a:dk2>
        <a:srgbClr val="454545"/>
      </a:dk2>
      <a:lt2>
        <a:srgbClr val="DADADA"/>
      </a:lt2>
      <a:accent1>
        <a:srgbClr val="E5224E"/>
      </a:accent1>
      <a:accent2>
        <a:srgbClr val="9D074E"/>
      </a:accent2>
      <a:accent3>
        <a:srgbClr val="7F2294"/>
      </a:accent3>
      <a:accent4>
        <a:srgbClr val="8D65EA"/>
      </a:accent4>
      <a:accent5>
        <a:srgbClr val="588FE2"/>
      </a:accent5>
      <a:accent6>
        <a:srgbClr val="127CA4"/>
      </a:accent6>
      <a:hlink>
        <a:srgbClr val="FB4AB6"/>
      </a:hlink>
      <a:folHlink>
        <a:srgbClr val="F98FE9"/>
      </a:folHlink>
    </a:clrScheme>
    <a:fontScheme name="ไอพ่น">
      <a:majorFont>
        <a:latin typeface="Century Gothic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ไอพ่น">
      <a:fillStyleLst>
        <a:solidFill>
          <a:schemeClr val="phClr"/>
        </a:solidFill>
        <a:gradFill rotWithShape="1">
          <a:gsLst>
            <a:gs pos="0">
              <a:schemeClr val="phClr">
                <a:tint val="69000"/>
                <a:alpha val="100000"/>
                <a:satMod val="109000"/>
                <a:lumMod val="110000"/>
              </a:schemeClr>
            </a:gs>
            <a:gs pos="52000">
              <a:schemeClr val="phClr">
                <a:tint val="74000"/>
                <a:satMod val="100000"/>
                <a:lumMod val="104000"/>
              </a:schemeClr>
            </a:gs>
            <a:gs pos="100000">
              <a:schemeClr val="phClr">
                <a:tint val="78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00000"/>
                <a:lumMod val="104000"/>
              </a:schemeClr>
            </a:gs>
            <a:gs pos="78000">
              <a:schemeClr val="phClr">
                <a:shade val="100000"/>
                <a:satMod val="11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threePt" dir="t"/>
          </a:scene3d>
          <a:sp3d>
            <a:bevelT w="25400" h="12700"/>
          </a:sp3d>
        </a:effectStyle>
        <a:effectStyle>
          <a:effectLst>
            <a:outerShdw blurRad="57150" dist="19050" dir="5400000" algn="ctr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>
            <a:bevelT w="50800" h="2540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Vapor Trail" id="{4FDF2955-7D9C-493C-B9F9-C205151B46CD}" vid="{6DB8EB18-3657-4051-A897-2ED38832359E}"/>
    </a:ext>
  </a:extLst>
</a:theme>
</file>

<file path=ppt/theme/theme2.xml><?xml version="1.0" encoding="utf-8"?>
<a:theme xmlns:a="http://schemas.openxmlformats.org/drawingml/2006/main" name="ชุดรูปแบบของ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ไอพ่น</Template>
  <TotalTime>422</TotalTime>
  <Words>578</Words>
  <Application>Microsoft Office PowerPoint</Application>
  <PresentationFormat>กำหนดเอง</PresentationFormat>
  <Paragraphs>80</Paragraphs>
  <Slides>23</Slides>
  <Notes>2</Notes>
  <HiddenSlides>0</HiddenSlides>
  <MMClips>0</MMClips>
  <ScaleCrop>false</ScaleCrop>
  <HeadingPairs>
    <vt:vector size="4" baseType="variant">
      <vt:variant>
        <vt:lpstr>ชุดรูปแบบ</vt:lpstr>
      </vt:variant>
      <vt:variant>
        <vt:i4>1</vt:i4>
      </vt:variant>
      <vt:variant>
        <vt:lpstr>ชื่อเรื่องภาพนิ่ง</vt:lpstr>
      </vt:variant>
      <vt:variant>
        <vt:i4>23</vt:i4>
      </vt:variant>
    </vt:vector>
  </HeadingPairs>
  <TitlesOfParts>
    <vt:vector size="24" baseType="lpstr">
      <vt:lpstr>ไอพ่น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งานนำเสนอ PowerPoint</dc:title>
  <dc:creator>Lenovo</dc:creator>
  <cp:lastModifiedBy>User</cp:lastModifiedBy>
  <cp:revision>46</cp:revision>
  <dcterms:created xsi:type="dcterms:W3CDTF">2019-11-09T06:08:38Z</dcterms:created>
  <dcterms:modified xsi:type="dcterms:W3CDTF">2019-11-12T02:11:22Z</dcterms:modified>
</cp:coreProperties>
</file>